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0399950" cy="26279475"/>
  <p:notesSz cx="6858000" cy="9144000"/>
  <p:defaultTextStyle>
    <a:defPPr>
      <a:defRPr lang="en-US"/>
    </a:defPPr>
    <a:lvl1pPr marL="0" algn="l" defTabSz="4907402" rtl="0" eaLnBrk="1" latinLnBrk="0" hangingPunct="1">
      <a:defRPr sz="9660" kern="1200">
        <a:solidFill>
          <a:schemeClr val="tx1"/>
        </a:solidFill>
        <a:latin typeface="+mn-lt"/>
        <a:ea typeface="+mn-ea"/>
        <a:cs typeface="+mn-cs"/>
      </a:defRPr>
    </a:lvl1pPr>
    <a:lvl2pPr marL="2453701" algn="l" defTabSz="4907402" rtl="0" eaLnBrk="1" latinLnBrk="0" hangingPunct="1">
      <a:defRPr sz="9660" kern="1200">
        <a:solidFill>
          <a:schemeClr val="tx1"/>
        </a:solidFill>
        <a:latin typeface="+mn-lt"/>
        <a:ea typeface="+mn-ea"/>
        <a:cs typeface="+mn-cs"/>
      </a:defRPr>
    </a:lvl2pPr>
    <a:lvl3pPr marL="4907402" algn="l" defTabSz="4907402" rtl="0" eaLnBrk="1" latinLnBrk="0" hangingPunct="1">
      <a:defRPr sz="9660" kern="1200">
        <a:solidFill>
          <a:schemeClr val="tx1"/>
        </a:solidFill>
        <a:latin typeface="+mn-lt"/>
        <a:ea typeface="+mn-ea"/>
        <a:cs typeface="+mn-cs"/>
      </a:defRPr>
    </a:lvl3pPr>
    <a:lvl4pPr marL="7361103" algn="l" defTabSz="4907402" rtl="0" eaLnBrk="1" latinLnBrk="0" hangingPunct="1">
      <a:defRPr sz="9660" kern="1200">
        <a:solidFill>
          <a:schemeClr val="tx1"/>
        </a:solidFill>
        <a:latin typeface="+mn-lt"/>
        <a:ea typeface="+mn-ea"/>
        <a:cs typeface="+mn-cs"/>
      </a:defRPr>
    </a:lvl4pPr>
    <a:lvl5pPr marL="9814804" algn="l" defTabSz="4907402" rtl="0" eaLnBrk="1" latinLnBrk="0" hangingPunct="1">
      <a:defRPr sz="9660" kern="1200">
        <a:solidFill>
          <a:schemeClr val="tx1"/>
        </a:solidFill>
        <a:latin typeface="+mn-lt"/>
        <a:ea typeface="+mn-ea"/>
        <a:cs typeface="+mn-cs"/>
      </a:defRPr>
    </a:lvl5pPr>
    <a:lvl6pPr marL="12268505" algn="l" defTabSz="4907402" rtl="0" eaLnBrk="1" latinLnBrk="0" hangingPunct="1">
      <a:defRPr sz="9660" kern="1200">
        <a:solidFill>
          <a:schemeClr val="tx1"/>
        </a:solidFill>
        <a:latin typeface="+mn-lt"/>
        <a:ea typeface="+mn-ea"/>
        <a:cs typeface="+mn-cs"/>
      </a:defRPr>
    </a:lvl6pPr>
    <a:lvl7pPr marL="14722206" algn="l" defTabSz="4907402" rtl="0" eaLnBrk="1" latinLnBrk="0" hangingPunct="1">
      <a:defRPr sz="9660" kern="1200">
        <a:solidFill>
          <a:schemeClr val="tx1"/>
        </a:solidFill>
        <a:latin typeface="+mn-lt"/>
        <a:ea typeface="+mn-ea"/>
        <a:cs typeface="+mn-cs"/>
      </a:defRPr>
    </a:lvl7pPr>
    <a:lvl8pPr marL="17175907" algn="l" defTabSz="4907402" rtl="0" eaLnBrk="1" latinLnBrk="0" hangingPunct="1">
      <a:defRPr sz="9660" kern="1200">
        <a:solidFill>
          <a:schemeClr val="tx1"/>
        </a:solidFill>
        <a:latin typeface="+mn-lt"/>
        <a:ea typeface="+mn-ea"/>
        <a:cs typeface="+mn-cs"/>
      </a:defRPr>
    </a:lvl8pPr>
    <a:lvl9pPr marL="19629608" algn="l" defTabSz="4907402" rtl="0" eaLnBrk="1" latinLnBrk="0" hangingPunct="1">
      <a:defRPr sz="96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277" userDrawn="1">
          <p15:clr>
            <a:srgbClr val="A4A3A4"/>
          </p15:clr>
        </p15:guide>
        <p15:guide id="2" pos="1587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49"/>
    <p:restoredTop sz="70508"/>
  </p:normalViewPr>
  <p:slideViewPr>
    <p:cSldViewPr>
      <p:cViewPr>
        <p:scale>
          <a:sx n="24" d="100"/>
          <a:sy n="24" d="100"/>
        </p:scale>
        <p:origin x="1568" y="-152"/>
      </p:cViewPr>
      <p:guideLst>
        <p:guide orient="horz" pos="8277"/>
        <p:guide pos="1587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Visits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5C7-B84B-96C4-298881F2559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5C7-B84B-96C4-298881F2559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5C7-B84B-96C4-298881F2559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5C7-B84B-96C4-298881F25594}"/>
              </c:ext>
            </c:extLst>
          </c:dPt>
          <c:cat>
            <c:strRef>
              <c:f>Sheet1!$A$2:$A$5</c:f>
              <c:strCache>
                <c:ptCount val="4"/>
                <c:pt idx="0">
                  <c:v>&lt; 15 minutes</c:v>
                </c:pt>
                <c:pt idx="1">
                  <c:v>15-30 minutes</c:v>
                </c:pt>
                <c:pt idx="2">
                  <c:v>30 minutes - 1 hour</c:v>
                </c:pt>
                <c:pt idx="3">
                  <c:v>&gt; 1 hour</c:v>
                </c:pt>
              </c:strCache>
            </c:strRef>
          </c:cat>
          <c:val>
            <c:numRef>
              <c:f>Sheet1!$B$2:$B$5</c:f>
              <c:numCache>
                <c:formatCode>General</c:formatCode>
                <c:ptCount val="4"/>
                <c:pt idx="0">
                  <c:v>0</c:v>
                </c:pt>
                <c:pt idx="1">
                  <c:v>3</c:v>
                </c:pt>
                <c:pt idx="2">
                  <c:v>4</c:v>
                </c:pt>
                <c:pt idx="3">
                  <c:v>0</c:v>
                </c:pt>
              </c:numCache>
            </c:numRef>
          </c:val>
          <c:extLst>
            <c:ext xmlns:c16="http://schemas.microsoft.com/office/drawing/2014/chart" uri="{C3380CC4-5D6E-409C-BE32-E72D297353CC}">
              <c16:uniqueId val="{00000000-8CC3-D741-8405-CE092D1E6964}"/>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9999960642658166E-2"/>
          <c:y val="0.91781635222094304"/>
          <c:w val="0.95000003935734179"/>
          <c:h val="8.218364777905692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1BC-D04D-A961-E8E02A7A528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1BC-D04D-A961-E8E02A7A528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1BC-D04D-A961-E8E02A7A528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1BC-D04D-A961-E8E02A7A528E}"/>
              </c:ext>
            </c:extLst>
          </c:dPt>
          <c:cat>
            <c:strRef>
              <c:f>Sheet1!$A$2:$A$5</c:f>
              <c:strCache>
                <c:ptCount val="3"/>
                <c:pt idx="0">
                  <c:v>Yes</c:v>
                </c:pt>
                <c:pt idx="1">
                  <c:v>No</c:v>
                </c:pt>
                <c:pt idx="2">
                  <c:v>Maybe</c:v>
                </c:pt>
              </c:strCache>
            </c:strRef>
          </c:cat>
          <c:val>
            <c:numRef>
              <c:f>Sheet1!$B$2:$B$5</c:f>
              <c:numCache>
                <c:formatCode>General</c:formatCode>
                <c:ptCount val="4"/>
                <c:pt idx="0">
                  <c:v>3</c:v>
                </c:pt>
                <c:pt idx="1">
                  <c:v>3</c:v>
                </c:pt>
                <c:pt idx="2">
                  <c:v>1</c:v>
                </c:pt>
              </c:numCache>
            </c:numRef>
          </c:val>
          <c:extLst>
            <c:ext xmlns:c16="http://schemas.microsoft.com/office/drawing/2014/chart" uri="{C3380CC4-5D6E-409C-BE32-E72D297353CC}">
              <c16:uniqueId val="{00000000-F536-6140-A92C-AD02FA67ED35}"/>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7.4531542501953723E-3"/>
          <c:y val="0.87902817155303947"/>
          <c:w val="0.99254684574980467"/>
          <c:h val="0.1209718284469605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40F249-95F4-7147-99DF-0AF089FBBC19}"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GB"/>
        </a:p>
      </dgm:t>
    </dgm:pt>
    <dgm:pt modelId="{C178B8B5-950C-A844-9CB1-4ABADE7CBFE4}">
      <dgm:prSet phldrT="[Text]" custT="1"/>
      <dgm:spPr/>
      <dgm:t>
        <a:bodyPr/>
        <a:lstStyle/>
        <a:p>
          <a:r>
            <a:rPr lang="en-GB" sz="3600" dirty="0"/>
            <a:t>Nice to have a chat with a patient in a non-medical scenario and for a longer period of time</a:t>
          </a:r>
        </a:p>
      </dgm:t>
    </dgm:pt>
    <dgm:pt modelId="{1DF95B65-CFE7-394D-A480-3A3B2F3BE98D}" type="parTrans" cxnId="{36F4E6DC-F3DC-A748-8591-28EA2EF75656}">
      <dgm:prSet/>
      <dgm:spPr/>
      <dgm:t>
        <a:bodyPr/>
        <a:lstStyle/>
        <a:p>
          <a:endParaRPr lang="en-GB"/>
        </a:p>
      </dgm:t>
    </dgm:pt>
    <dgm:pt modelId="{EE03B40D-1687-AB4F-B1AC-7FE6825167F0}" type="sibTrans" cxnId="{36F4E6DC-F3DC-A748-8591-28EA2EF75656}">
      <dgm:prSet/>
      <dgm:spPr/>
      <dgm:t>
        <a:bodyPr/>
        <a:lstStyle/>
        <a:p>
          <a:endParaRPr lang="en-GB"/>
        </a:p>
      </dgm:t>
    </dgm:pt>
    <dgm:pt modelId="{BE11C314-CAD8-2249-99A2-1ACD44A6E585}">
      <dgm:prSet phldrT="[Text]"/>
      <dgm:spPr/>
      <dgm:t>
        <a:bodyPr/>
        <a:lstStyle/>
        <a:p>
          <a:r>
            <a:rPr lang="en-GB" dirty="0"/>
            <a:t>Positive experience – I felt more happy and cheerful afterwards</a:t>
          </a:r>
        </a:p>
      </dgm:t>
    </dgm:pt>
    <dgm:pt modelId="{4899F7E3-FBB7-4949-AB77-17D77AA02FE5}" type="parTrans" cxnId="{C189C3D8-9D09-4442-9ABA-A57245326DC8}">
      <dgm:prSet/>
      <dgm:spPr/>
      <dgm:t>
        <a:bodyPr/>
        <a:lstStyle/>
        <a:p>
          <a:endParaRPr lang="en-GB"/>
        </a:p>
      </dgm:t>
    </dgm:pt>
    <dgm:pt modelId="{4E08A770-EE74-564F-BC2D-D02068C85278}" type="sibTrans" cxnId="{C189C3D8-9D09-4442-9ABA-A57245326DC8}">
      <dgm:prSet/>
      <dgm:spPr/>
      <dgm:t>
        <a:bodyPr/>
        <a:lstStyle/>
        <a:p>
          <a:endParaRPr lang="en-GB"/>
        </a:p>
      </dgm:t>
    </dgm:pt>
    <dgm:pt modelId="{6C239E2D-302D-6B4E-BE97-5A2DB2A4E91F}">
      <dgm:prSet phldrT="[Text]"/>
      <dgm:spPr/>
      <dgm:t>
        <a:bodyPr/>
        <a:lstStyle/>
        <a:p>
          <a:r>
            <a:rPr lang="en-GB" dirty="0"/>
            <a:t>So happy. One of the best things I’ve done here.</a:t>
          </a:r>
        </a:p>
      </dgm:t>
    </dgm:pt>
    <dgm:pt modelId="{3165CBDA-2D43-E349-8391-3FE5836EBF07}" type="parTrans" cxnId="{585E8AF0-9144-E34D-B1B0-3D08B6DFBB8A}">
      <dgm:prSet/>
      <dgm:spPr/>
      <dgm:t>
        <a:bodyPr/>
        <a:lstStyle/>
        <a:p>
          <a:endParaRPr lang="en-GB"/>
        </a:p>
      </dgm:t>
    </dgm:pt>
    <dgm:pt modelId="{2CC14CF5-57A6-644C-907F-55A4FE258CB4}" type="sibTrans" cxnId="{585E8AF0-9144-E34D-B1B0-3D08B6DFBB8A}">
      <dgm:prSet/>
      <dgm:spPr/>
      <dgm:t>
        <a:bodyPr/>
        <a:lstStyle/>
        <a:p>
          <a:endParaRPr lang="en-GB"/>
        </a:p>
      </dgm:t>
    </dgm:pt>
    <dgm:pt modelId="{61EA97B0-4630-9444-90DB-8075030C9EAA}">
      <dgm:prSet phldrT="[Text]"/>
      <dgm:spPr/>
      <dgm:t>
        <a:bodyPr/>
        <a:lstStyle/>
        <a:p>
          <a:r>
            <a:rPr lang="en-GB" dirty="0"/>
            <a:t>Good – it was lovely to meet her and chat for a while</a:t>
          </a:r>
        </a:p>
      </dgm:t>
    </dgm:pt>
    <dgm:pt modelId="{65E9CB34-D87E-A141-BE23-3716C81260EC}" type="parTrans" cxnId="{DEB3CA66-9788-834E-AC19-745F352F19EF}">
      <dgm:prSet/>
      <dgm:spPr/>
      <dgm:t>
        <a:bodyPr/>
        <a:lstStyle/>
        <a:p>
          <a:endParaRPr lang="en-GB"/>
        </a:p>
      </dgm:t>
    </dgm:pt>
    <dgm:pt modelId="{6639BD9B-7EAA-6542-9EFC-428E22477C61}" type="sibTrans" cxnId="{DEB3CA66-9788-834E-AC19-745F352F19EF}">
      <dgm:prSet/>
      <dgm:spPr/>
      <dgm:t>
        <a:bodyPr/>
        <a:lstStyle/>
        <a:p>
          <a:endParaRPr lang="en-GB"/>
        </a:p>
      </dgm:t>
    </dgm:pt>
    <dgm:pt modelId="{2E805E2D-C4D1-4646-AD39-B3CB62D059B2}">
      <dgm:prSet phldrT="[Text]"/>
      <dgm:spPr/>
      <dgm:t>
        <a:bodyPr/>
        <a:lstStyle/>
        <a:p>
          <a:r>
            <a:rPr lang="en-GB" dirty="0"/>
            <a:t>Nice to keep someone company.</a:t>
          </a:r>
        </a:p>
      </dgm:t>
    </dgm:pt>
    <dgm:pt modelId="{7D0D0EC7-AEE4-BE43-9152-F85832232E30}" type="parTrans" cxnId="{BF535A73-4DD6-AF47-B192-B9E8E6CE93C8}">
      <dgm:prSet/>
      <dgm:spPr/>
      <dgm:t>
        <a:bodyPr/>
        <a:lstStyle/>
        <a:p>
          <a:endParaRPr lang="en-GB"/>
        </a:p>
      </dgm:t>
    </dgm:pt>
    <dgm:pt modelId="{0B37F49F-1890-BA4C-975F-5DC92FA8E14D}" type="sibTrans" cxnId="{BF535A73-4DD6-AF47-B192-B9E8E6CE93C8}">
      <dgm:prSet/>
      <dgm:spPr/>
      <dgm:t>
        <a:bodyPr/>
        <a:lstStyle/>
        <a:p>
          <a:endParaRPr lang="en-GB"/>
        </a:p>
      </dgm:t>
    </dgm:pt>
    <dgm:pt modelId="{AFF45411-45CF-674D-95BD-D3C6F5C329FF}" type="pres">
      <dgm:prSet presAssocID="{6840F249-95F4-7147-99DF-0AF089FBBC19}" presName="diagram" presStyleCnt="0">
        <dgm:presLayoutVars>
          <dgm:dir/>
          <dgm:resizeHandles val="exact"/>
        </dgm:presLayoutVars>
      </dgm:prSet>
      <dgm:spPr/>
    </dgm:pt>
    <dgm:pt modelId="{6F9259E5-58FE-DF4A-9584-B6DDE612BA46}" type="pres">
      <dgm:prSet presAssocID="{C178B8B5-950C-A844-9CB1-4ABADE7CBFE4}" presName="node" presStyleLbl="node1" presStyleIdx="0" presStyleCnt="5" custScaleX="182963" custScaleY="146895">
        <dgm:presLayoutVars>
          <dgm:bulletEnabled val="1"/>
        </dgm:presLayoutVars>
      </dgm:prSet>
      <dgm:spPr/>
    </dgm:pt>
    <dgm:pt modelId="{A1BF8A8E-6BF4-A14A-A2B6-B1B0A4EDF949}" type="pres">
      <dgm:prSet presAssocID="{EE03B40D-1687-AB4F-B1AC-7FE6825167F0}" presName="sibTrans" presStyleCnt="0"/>
      <dgm:spPr/>
    </dgm:pt>
    <dgm:pt modelId="{153D29F7-8B01-5B45-9D2D-2A5B4F8626F5}" type="pres">
      <dgm:prSet presAssocID="{BE11C314-CAD8-2249-99A2-1ACD44A6E585}" presName="node" presStyleLbl="node1" presStyleIdx="1" presStyleCnt="5" custScaleX="155468" custScaleY="145642">
        <dgm:presLayoutVars>
          <dgm:bulletEnabled val="1"/>
        </dgm:presLayoutVars>
      </dgm:prSet>
      <dgm:spPr/>
    </dgm:pt>
    <dgm:pt modelId="{9BE2830F-678B-6B49-84B3-3B1AB4D91B36}" type="pres">
      <dgm:prSet presAssocID="{4E08A770-EE74-564F-BC2D-D02068C85278}" presName="sibTrans" presStyleCnt="0"/>
      <dgm:spPr/>
    </dgm:pt>
    <dgm:pt modelId="{034E2B02-F87A-394F-AB58-EA4EB9770029}" type="pres">
      <dgm:prSet presAssocID="{6C239E2D-302D-6B4E-BE97-5A2DB2A4E91F}" presName="node" presStyleLbl="node1" presStyleIdx="2" presStyleCnt="5">
        <dgm:presLayoutVars>
          <dgm:bulletEnabled val="1"/>
        </dgm:presLayoutVars>
      </dgm:prSet>
      <dgm:spPr/>
    </dgm:pt>
    <dgm:pt modelId="{2DF6D1A0-10A6-B244-BD2B-484784A6C4C0}" type="pres">
      <dgm:prSet presAssocID="{2CC14CF5-57A6-644C-907F-55A4FE258CB4}" presName="sibTrans" presStyleCnt="0"/>
      <dgm:spPr/>
    </dgm:pt>
    <dgm:pt modelId="{AAB724D6-0BD5-184C-807C-93832CD8D01F}" type="pres">
      <dgm:prSet presAssocID="{61EA97B0-4630-9444-90DB-8075030C9EAA}" presName="node" presStyleLbl="node1" presStyleIdx="3" presStyleCnt="5">
        <dgm:presLayoutVars>
          <dgm:bulletEnabled val="1"/>
        </dgm:presLayoutVars>
      </dgm:prSet>
      <dgm:spPr/>
    </dgm:pt>
    <dgm:pt modelId="{C8D90D35-1D6C-CD40-91A5-8584B7B4B5F4}" type="pres">
      <dgm:prSet presAssocID="{6639BD9B-7EAA-6542-9EFC-428E22477C61}" presName="sibTrans" presStyleCnt="0"/>
      <dgm:spPr/>
    </dgm:pt>
    <dgm:pt modelId="{17BC76B5-44BB-B347-8FA1-4BEA3195649D}" type="pres">
      <dgm:prSet presAssocID="{2E805E2D-C4D1-4646-AD39-B3CB62D059B2}" presName="node" presStyleLbl="node1" presStyleIdx="4" presStyleCnt="5">
        <dgm:presLayoutVars>
          <dgm:bulletEnabled val="1"/>
        </dgm:presLayoutVars>
      </dgm:prSet>
      <dgm:spPr/>
    </dgm:pt>
  </dgm:ptLst>
  <dgm:cxnLst>
    <dgm:cxn modelId="{23606311-4EEB-9E47-9155-3DD6EF18DD78}" type="presOf" srcId="{61EA97B0-4630-9444-90DB-8075030C9EAA}" destId="{AAB724D6-0BD5-184C-807C-93832CD8D01F}" srcOrd="0" destOrd="0" presId="urn:microsoft.com/office/officeart/2005/8/layout/default"/>
    <dgm:cxn modelId="{F262AD34-467C-D241-B168-FFE9EEDD7BAD}" type="presOf" srcId="{BE11C314-CAD8-2249-99A2-1ACD44A6E585}" destId="{153D29F7-8B01-5B45-9D2D-2A5B4F8626F5}" srcOrd="0" destOrd="0" presId="urn:microsoft.com/office/officeart/2005/8/layout/default"/>
    <dgm:cxn modelId="{248A954E-830D-D741-B52B-1C4B76A700CF}" type="presOf" srcId="{6C239E2D-302D-6B4E-BE97-5A2DB2A4E91F}" destId="{034E2B02-F87A-394F-AB58-EA4EB9770029}" srcOrd="0" destOrd="0" presId="urn:microsoft.com/office/officeart/2005/8/layout/default"/>
    <dgm:cxn modelId="{DEB3CA66-9788-834E-AC19-745F352F19EF}" srcId="{6840F249-95F4-7147-99DF-0AF089FBBC19}" destId="{61EA97B0-4630-9444-90DB-8075030C9EAA}" srcOrd="3" destOrd="0" parTransId="{65E9CB34-D87E-A141-BE23-3716C81260EC}" sibTransId="{6639BD9B-7EAA-6542-9EFC-428E22477C61}"/>
    <dgm:cxn modelId="{BF535A73-4DD6-AF47-B192-B9E8E6CE93C8}" srcId="{6840F249-95F4-7147-99DF-0AF089FBBC19}" destId="{2E805E2D-C4D1-4646-AD39-B3CB62D059B2}" srcOrd="4" destOrd="0" parTransId="{7D0D0EC7-AEE4-BE43-9152-F85832232E30}" sibTransId="{0B37F49F-1890-BA4C-975F-5DC92FA8E14D}"/>
    <dgm:cxn modelId="{EB37E598-069D-E849-9F7C-72BD0DF0DFF4}" type="presOf" srcId="{6840F249-95F4-7147-99DF-0AF089FBBC19}" destId="{AFF45411-45CF-674D-95BD-D3C6F5C329FF}" srcOrd="0" destOrd="0" presId="urn:microsoft.com/office/officeart/2005/8/layout/default"/>
    <dgm:cxn modelId="{C189C3D8-9D09-4442-9ABA-A57245326DC8}" srcId="{6840F249-95F4-7147-99DF-0AF089FBBC19}" destId="{BE11C314-CAD8-2249-99A2-1ACD44A6E585}" srcOrd="1" destOrd="0" parTransId="{4899F7E3-FBB7-4949-AB77-17D77AA02FE5}" sibTransId="{4E08A770-EE74-564F-BC2D-D02068C85278}"/>
    <dgm:cxn modelId="{36F4E6DC-F3DC-A748-8591-28EA2EF75656}" srcId="{6840F249-95F4-7147-99DF-0AF089FBBC19}" destId="{C178B8B5-950C-A844-9CB1-4ABADE7CBFE4}" srcOrd="0" destOrd="0" parTransId="{1DF95B65-CFE7-394D-A480-3A3B2F3BE98D}" sibTransId="{EE03B40D-1687-AB4F-B1AC-7FE6825167F0}"/>
    <dgm:cxn modelId="{606526E9-55E9-194F-943D-9E02FDA93AFC}" type="presOf" srcId="{C178B8B5-950C-A844-9CB1-4ABADE7CBFE4}" destId="{6F9259E5-58FE-DF4A-9584-B6DDE612BA46}" srcOrd="0" destOrd="0" presId="urn:microsoft.com/office/officeart/2005/8/layout/default"/>
    <dgm:cxn modelId="{BBEAF5E9-B366-0A4B-844B-F866D55EC26E}" type="presOf" srcId="{2E805E2D-C4D1-4646-AD39-B3CB62D059B2}" destId="{17BC76B5-44BB-B347-8FA1-4BEA3195649D}" srcOrd="0" destOrd="0" presId="urn:microsoft.com/office/officeart/2005/8/layout/default"/>
    <dgm:cxn modelId="{585E8AF0-9144-E34D-B1B0-3D08B6DFBB8A}" srcId="{6840F249-95F4-7147-99DF-0AF089FBBC19}" destId="{6C239E2D-302D-6B4E-BE97-5A2DB2A4E91F}" srcOrd="2" destOrd="0" parTransId="{3165CBDA-2D43-E349-8391-3FE5836EBF07}" sibTransId="{2CC14CF5-57A6-644C-907F-55A4FE258CB4}"/>
    <dgm:cxn modelId="{11991FDC-2F0E-F64E-863F-3DC94247A975}" type="presParOf" srcId="{AFF45411-45CF-674D-95BD-D3C6F5C329FF}" destId="{6F9259E5-58FE-DF4A-9584-B6DDE612BA46}" srcOrd="0" destOrd="0" presId="urn:microsoft.com/office/officeart/2005/8/layout/default"/>
    <dgm:cxn modelId="{69998A35-8D1D-6340-8CF6-4283A673323F}" type="presParOf" srcId="{AFF45411-45CF-674D-95BD-D3C6F5C329FF}" destId="{A1BF8A8E-6BF4-A14A-A2B6-B1B0A4EDF949}" srcOrd="1" destOrd="0" presId="urn:microsoft.com/office/officeart/2005/8/layout/default"/>
    <dgm:cxn modelId="{7BED56E2-317A-FD42-849B-977CF70B2F33}" type="presParOf" srcId="{AFF45411-45CF-674D-95BD-D3C6F5C329FF}" destId="{153D29F7-8B01-5B45-9D2D-2A5B4F8626F5}" srcOrd="2" destOrd="0" presId="urn:microsoft.com/office/officeart/2005/8/layout/default"/>
    <dgm:cxn modelId="{E310C970-3BEF-4E4C-A55D-9CF3A71CA8B3}" type="presParOf" srcId="{AFF45411-45CF-674D-95BD-D3C6F5C329FF}" destId="{9BE2830F-678B-6B49-84B3-3B1AB4D91B36}" srcOrd="3" destOrd="0" presId="urn:microsoft.com/office/officeart/2005/8/layout/default"/>
    <dgm:cxn modelId="{CF2BC234-D630-924C-9CD4-5A0391816844}" type="presParOf" srcId="{AFF45411-45CF-674D-95BD-D3C6F5C329FF}" destId="{034E2B02-F87A-394F-AB58-EA4EB9770029}" srcOrd="4" destOrd="0" presId="urn:microsoft.com/office/officeart/2005/8/layout/default"/>
    <dgm:cxn modelId="{581070C8-6780-294A-BB15-06E2593A34C8}" type="presParOf" srcId="{AFF45411-45CF-674D-95BD-D3C6F5C329FF}" destId="{2DF6D1A0-10A6-B244-BD2B-484784A6C4C0}" srcOrd="5" destOrd="0" presId="urn:microsoft.com/office/officeart/2005/8/layout/default"/>
    <dgm:cxn modelId="{1C7B1B52-8CF2-9746-8767-125D91BEC657}" type="presParOf" srcId="{AFF45411-45CF-674D-95BD-D3C6F5C329FF}" destId="{AAB724D6-0BD5-184C-807C-93832CD8D01F}" srcOrd="6" destOrd="0" presId="urn:microsoft.com/office/officeart/2005/8/layout/default"/>
    <dgm:cxn modelId="{DC08C6C9-47F9-7245-B1C3-822DC158B520}" type="presParOf" srcId="{AFF45411-45CF-674D-95BD-D3C6F5C329FF}" destId="{C8D90D35-1D6C-CD40-91A5-8584B7B4B5F4}" srcOrd="7" destOrd="0" presId="urn:microsoft.com/office/officeart/2005/8/layout/default"/>
    <dgm:cxn modelId="{D754AD84-95C3-BA41-B216-7D2CE10729C6}" type="presParOf" srcId="{AFF45411-45CF-674D-95BD-D3C6F5C329FF}" destId="{17BC76B5-44BB-B347-8FA1-4BEA3195649D}" srcOrd="8" destOrd="0" presId="urn:microsoft.com/office/officeart/2005/8/layout/defaul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259E5-58FE-DF4A-9584-B6DDE612BA46}">
      <dsp:nvSpPr>
        <dsp:cNvPr id="0" name=""/>
        <dsp:cNvSpPr/>
      </dsp:nvSpPr>
      <dsp:spPr>
        <a:xfrm>
          <a:off x="8133" y="195683"/>
          <a:ext cx="6446708" cy="310551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GB" sz="3600" kern="1200" dirty="0"/>
            <a:t>Nice to have a chat with a patient in a non-medical scenario and for a longer period of time</a:t>
          </a:r>
        </a:p>
      </dsp:txBody>
      <dsp:txXfrm>
        <a:off x="8133" y="195683"/>
        <a:ext cx="6446708" cy="3105510"/>
      </dsp:txXfrm>
    </dsp:sp>
    <dsp:sp modelId="{153D29F7-8B01-5B45-9D2D-2A5B4F8626F5}">
      <dsp:nvSpPr>
        <dsp:cNvPr id="0" name=""/>
        <dsp:cNvSpPr/>
      </dsp:nvSpPr>
      <dsp:spPr>
        <a:xfrm>
          <a:off x="6807192" y="208928"/>
          <a:ext cx="5477921" cy="30790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kern="1200" dirty="0"/>
            <a:t>Positive experience – I felt more happy and cheerful afterwards</a:t>
          </a:r>
        </a:p>
      </dsp:txBody>
      <dsp:txXfrm>
        <a:off x="6807192" y="208928"/>
        <a:ext cx="5477921" cy="3079020"/>
      </dsp:txXfrm>
    </dsp:sp>
    <dsp:sp modelId="{034E2B02-F87A-394F-AB58-EA4EB9770029}">
      <dsp:nvSpPr>
        <dsp:cNvPr id="0" name=""/>
        <dsp:cNvSpPr/>
      </dsp:nvSpPr>
      <dsp:spPr>
        <a:xfrm>
          <a:off x="509017" y="3653544"/>
          <a:ext cx="3523503" cy="21141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kern="1200" dirty="0"/>
            <a:t>So happy. One of the best things I’ve done here.</a:t>
          </a:r>
        </a:p>
      </dsp:txBody>
      <dsp:txXfrm>
        <a:off x="509017" y="3653544"/>
        <a:ext cx="3523503" cy="2114102"/>
      </dsp:txXfrm>
    </dsp:sp>
    <dsp:sp modelId="{AAB724D6-0BD5-184C-807C-93832CD8D01F}">
      <dsp:nvSpPr>
        <dsp:cNvPr id="0" name=""/>
        <dsp:cNvSpPr/>
      </dsp:nvSpPr>
      <dsp:spPr>
        <a:xfrm>
          <a:off x="4384871" y="3653544"/>
          <a:ext cx="3523503" cy="21141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kern="1200" dirty="0"/>
            <a:t>Good – it was lovely to meet her and chat for a while</a:t>
          </a:r>
        </a:p>
      </dsp:txBody>
      <dsp:txXfrm>
        <a:off x="4384871" y="3653544"/>
        <a:ext cx="3523503" cy="2114102"/>
      </dsp:txXfrm>
    </dsp:sp>
    <dsp:sp modelId="{17BC76B5-44BB-B347-8FA1-4BEA3195649D}">
      <dsp:nvSpPr>
        <dsp:cNvPr id="0" name=""/>
        <dsp:cNvSpPr/>
      </dsp:nvSpPr>
      <dsp:spPr>
        <a:xfrm>
          <a:off x="8260725" y="3653544"/>
          <a:ext cx="3523503" cy="21141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GB" sz="3300" kern="1200" dirty="0"/>
            <a:t>Nice to keep someone company.</a:t>
          </a:r>
        </a:p>
      </dsp:txBody>
      <dsp:txXfrm>
        <a:off x="8260725" y="3653544"/>
        <a:ext cx="3523503" cy="211410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89F685-760C-4462-A714-17CAB0A460CB}" type="datetimeFigureOut">
              <a:rPr lang="en-GB" smtClean="0"/>
              <a:t>28/08/2021</a:t>
            </a:fld>
            <a:endParaRPr lang="en-GB"/>
          </a:p>
        </p:txBody>
      </p:sp>
      <p:sp>
        <p:nvSpPr>
          <p:cNvPr id="4" name="Slide Image Placeholder 3"/>
          <p:cNvSpPr>
            <a:spLocks noGrp="1" noRot="1" noChangeAspect="1"/>
          </p:cNvSpPr>
          <p:nvPr>
            <p:ph type="sldImg" idx="2"/>
          </p:nvPr>
        </p:nvSpPr>
        <p:spPr>
          <a:xfrm>
            <a:off x="469900" y="1143000"/>
            <a:ext cx="59182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37EAEC-ABCC-44F9-B723-22EAE97F20A0}" type="slidenum">
              <a:rPr lang="en-GB" smtClean="0"/>
              <a:t>‹#›</a:t>
            </a:fld>
            <a:endParaRPr lang="en-GB"/>
          </a:p>
        </p:txBody>
      </p:sp>
    </p:spTree>
    <p:extLst>
      <p:ext uri="{BB962C8B-B14F-4D97-AF65-F5344CB8AC3E}">
        <p14:creationId xmlns:p14="http://schemas.microsoft.com/office/powerpoint/2010/main" val="3670316641"/>
      </p:ext>
    </p:extLst>
  </p:cSld>
  <p:clrMap bg1="lt1" tx1="dk1" bg2="lt2" tx2="dk2" accent1="accent1" accent2="accent2" accent3="accent3" accent4="accent4" accent5="accent5" accent6="accent6" hlink="hlink" folHlink="folHlink"/>
  <p:notesStyle>
    <a:lvl1pPr marL="0" algn="l" defTabSz="4907402" rtl="0" eaLnBrk="1" latinLnBrk="0" hangingPunct="1">
      <a:defRPr sz="6440" kern="1200">
        <a:solidFill>
          <a:schemeClr val="tx1"/>
        </a:solidFill>
        <a:latin typeface="+mn-lt"/>
        <a:ea typeface="+mn-ea"/>
        <a:cs typeface="+mn-cs"/>
      </a:defRPr>
    </a:lvl1pPr>
    <a:lvl2pPr marL="2453701" algn="l" defTabSz="4907402" rtl="0" eaLnBrk="1" latinLnBrk="0" hangingPunct="1">
      <a:defRPr sz="6440" kern="1200">
        <a:solidFill>
          <a:schemeClr val="tx1"/>
        </a:solidFill>
        <a:latin typeface="+mn-lt"/>
        <a:ea typeface="+mn-ea"/>
        <a:cs typeface="+mn-cs"/>
      </a:defRPr>
    </a:lvl2pPr>
    <a:lvl3pPr marL="4907402" algn="l" defTabSz="4907402" rtl="0" eaLnBrk="1" latinLnBrk="0" hangingPunct="1">
      <a:defRPr sz="6440" kern="1200">
        <a:solidFill>
          <a:schemeClr val="tx1"/>
        </a:solidFill>
        <a:latin typeface="+mn-lt"/>
        <a:ea typeface="+mn-ea"/>
        <a:cs typeface="+mn-cs"/>
      </a:defRPr>
    </a:lvl3pPr>
    <a:lvl4pPr marL="7361103" algn="l" defTabSz="4907402" rtl="0" eaLnBrk="1" latinLnBrk="0" hangingPunct="1">
      <a:defRPr sz="6440" kern="1200">
        <a:solidFill>
          <a:schemeClr val="tx1"/>
        </a:solidFill>
        <a:latin typeface="+mn-lt"/>
        <a:ea typeface="+mn-ea"/>
        <a:cs typeface="+mn-cs"/>
      </a:defRPr>
    </a:lvl4pPr>
    <a:lvl5pPr marL="9814804" algn="l" defTabSz="4907402" rtl="0" eaLnBrk="1" latinLnBrk="0" hangingPunct="1">
      <a:defRPr sz="6440" kern="1200">
        <a:solidFill>
          <a:schemeClr val="tx1"/>
        </a:solidFill>
        <a:latin typeface="+mn-lt"/>
        <a:ea typeface="+mn-ea"/>
        <a:cs typeface="+mn-cs"/>
      </a:defRPr>
    </a:lvl5pPr>
    <a:lvl6pPr marL="12268505" algn="l" defTabSz="4907402" rtl="0" eaLnBrk="1" latinLnBrk="0" hangingPunct="1">
      <a:defRPr sz="6440" kern="1200">
        <a:solidFill>
          <a:schemeClr val="tx1"/>
        </a:solidFill>
        <a:latin typeface="+mn-lt"/>
        <a:ea typeface="+mn-ea"/>
        <a:cs typeface="+mn-cs"/>
      </a:defRPr>
    </a:lvl6pPr>
    <a:lvl7pPr marL="14722206" algn="l" defTabSz="4907402" rtl="0" eaLnBrk="1" latinLnBrk="0" hangingPunct="1">
      <a:defRPr sz="6440" kern="1200">
        <a:solidFill>
          <a:schemeClr val="tx1"/>
        </a:solidFill>
        <a:latin typeface="+mn-lt"/>
        <a:ea typeface="+mn-ea"/>
        <a:cs typeface="+mn-cs"/>
      </a:defRPr>
    </a:lvl7pPr>
    <a:lvl8pPr marL="17175907" algn="l" defTabSz="4907402" rtl="0" eaLnBrk="1" latinLnBrk="0" hangingPunct="1">
      <a:defRPr sz="6440" kern="1200">
        <a:solidFill>
          <a:schemeClr val="tx1"/>
        </a:solidFill>
        <a:latin typeface="+mn-lt"/>
        <a:ea typeface="+mn-ea"/>
        <a:cs typeface="+mn-cs"/>
      </a:defRPr>
    </a:lvl8pPr>
    <a:lvl9pPr marL="19629608" algn="l" defTabSz="4907402" rtl="0" eaLnBrk="1" latinLnBrk="0" hangingPunct="1">
      <a:defRPr sz="64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9900" y="1143000"/>
            <a:ext cx="5918200" cy="3086100"/>
          </a:xfrm>
        </p:spPr>
      </p:sp>
      <p:sp>
        <p:nvSpPr>
          <p:cNvPr id="3" name="Notes Placeholder 2"/>
          <p:cNvSpPr>
            <a:spLocks noGrp="1"/>
          </p:cNvSpPr>
          <p:nvPr>
            <p:ph type="body" idx="1"/>
          </p:nvPr>
        </p:nvSpPr>
        <p:spPr/>
        <p:txBody>
          <a:bodyPr/>
          <a:lstStyle/>
          <a:p>
            <a:r>
              <a:rPr lang="en-GB" dirty="0"/>
              <a:t>Hello, my name is Rebecca Jordan and I am a current FY3 doctor,  I have just completed my foundation training in Severn Deanery. I am delighted to be presenting my project entitled ‘Developing Medical Professionalism Through a Befriending Scheme’ at this year’s Professionalism in Healthcare Conference.</a:t>
            </a:r>
          </a:p>
          <a:p>
            <a:endParaRPr lang="en-GB" dirty="0"/>
          </a:p>
          <a:p>
            <a:r>
              <a:rPr lang="en-GB" dirty="0"/>
              <a:t>The Royal College of Physicians definition of medical professionalism emphasises the importance of developing a partnership between patient and physician. I set up the Befriending Scheme at Weston General </a:t>
            </a:r>
            <a:r>
              <a:rPr lang="en-GB" dirty="0" err="1"/>
              <a:t>Hopsital</a:t>
            </a:r>
            <a:r>
              <a:rPr lang="en-GB" dirty="0"/>
              <a:t> in my F1 year to help develop a partnership between medical students and elderly patients. Secondary aims  included developing reflective practice in medical students, which is a key part of professional practice, as well as tackling loneliness in hospitals. The pilot scheme involved identifying elderly patients on long-stay medical wards and pairing them with a 3</a:t>
            </a:r>
            <a:r>
              <a:rPr lang="en-GB" baseline="30000" dirty="0"/>
              <a:t>rd</a:t>
            </a:r>
            <a:r>
              <a:rPr lang="en-GB" dirty="0"/>
              <a:t> year medical student. Students were encouraged to keep a reflective log after their visits using a standardised form (example form on right side of poster). </a:t>
            </a:r>
          </a:p>
          <a:p>
            <a:endParaRPr lang="en-GB" dirty="0"/>
          </a:p>
          <a:p>
            <a:r>
              <a:rPr lang="en-GB" dirty="0"/>
              <a:t>The middle of the poster displays examples of students records in their reflective log. Visits lasted between 15 minutes and 1 hour. Students reported discussing each-other’s life stories and experiences as well as the patient’s health problems. Students reported feeling happier after the visits and enjoyed conversing with and getting to know the patient as a person rather than only focusing on their medical problems, facilitating a more holistic approach. They also saw the value in following up with patients over a period of time. When asked how they thought the patient felt at the end of the visit they reported that the patients seemed more cheerful and happier, 43% of patients had expressed feelings of loneliness and students felt the visits helped to reduce this feeling of isolation.</a:t>
            </a:r>
          </a:p>
          <a:p>
            <a:endParaRPr lang="en-GB" dirty="0"/>
          </a:p>
          <a:p>
            <a:r>
              <a:rPr lang="en-GB" dirty="0"/>
              <a:t>After the successful pilot, the Befriending Scheme was expanded to include 5</a:t>
            </a:r>
            <a:r>
              <a:rPr lang="en-GB" baseline="30000" dirty="0"/>
              <a:t>th</a:t>
            </a:r>
            <a:r>
              <a:rPr lang="en-GB" dirty="0"/>
              <a:t> year medical students. Unfortunately, due to the Covid-19 pandemic the scheme was put on hold. However, we hope that visits can soon resume, particularly as patients are likely to be feeling even more isolated during the pandemic due to visiting restrictions.</a:t>
            </a:r>
          </a:p>
          <a:p>
            <a:endParaRPr lang="en-GB" dirty="0"/>
          </a:p>
          <a:p>
            <a:r>
              <a:rPr lang="en-GB" dirty="0"/>
              <a:t>In summary, we found that befriending schemes help to nurture a partnership between patients and medical students, as well as encouraging reflective practice, both of which help to develop professionalism in future clinicians. We hope that our positive experience will encourage others to adopt a Befriending Scheme into their hospitals.</a:t>
            </a:r>
          </a:p>
          <a:p>
            <a:endParaRPr lang="en-GB" dirty="0"/>
          </a:p>
          <a:p>
            <a:r>
              <a:rPr lang="en-GB" dirty="0"/>
              <a:t>Thank-you.</a:t>
            </a:r>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9837EAEC-ABCC-44F9-B723-22EAE97F20A0}" type="slidenum">
              <a:rPr lang="en-GB" smtClean="0"/>
              <a:t>1</a:t>
            </a:fld>
            <a:endParaRPr lang="en-GB"/>
          </a:p>
        </p:txBody>
      </p:sp>
    </p:spTree>
    <p:extLst>
      <p:ext uri="{BB962C8B-B14F-4D97-AF65-F5344CB8AC3E}">
        <p14:creationId xmlns:p14="http://schemas.microsoft.com/office/powerpoint/2010/main" val="2508600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80006" y="8163678"/>
            <a:ext cx="42839958" cy="5633053"/>
          </a:xfrm>
        </p:spPr>
        <p:txBody>
          <a:bodyPr/>
          <a:lstStyle/>
          <a:p>
            <a:r>
              <a:rPr lang="en-US"/>
              <a:t>Click to edit Master title style</a:t>
            </a:r>
            <a:endParaRPr lang="en-GB"/>
          </a:p>
        </p:txBody>
      </p:sp>
      <p:sp>
        <p:nvSpPr>
          <p:cNvPr id="3" name="Subtitle 2"/>
          <p:cNvSpPr>
            <a:spLocks noGrp="1"/>
          </p:cNvSpPr>
          <p:nvPr>
            <p:ph type="subTitle" idx="1"/>
          </p:nvPr>
        </p:nvSpPr>
        <p:spPr>
          <a:xfrm>
            <a:off x="7559993" y="14891702"/>
            <a:ext cx="35279965" cy="6715866"/>
          </a:xfrm>
        </p:spPr>
        <p:txBody>
          <a:bodyPr/>
          <a:lstStyle>
            <a:lvl1pPr marL="0" indent="0" algn="ctr">
              <a:buNone/>
              <a:defRPr>
                <a:solidFill>
                  <a:schemeClr val="tx1">
                    <a:tint val="75000"/>
                  </a:schemeClr>
                </a:solidFill>
              </a:defRPr>
            </a:lvl1pPr>
            <a:lvl2pPr marL="1313993" indent="0" algn="ctr">
              <a:buNone/>
              <a:defRPr>
                <a:solidFill>
                  <a:schemeClr val="tx1">
                    <a:tint val="75000"/>
                  </a:schemeClr>
                </a:solidFill>
              </a:defRPr>
            </a:lvl2pPr>
            <a:lvl3pPr marL="2627986" indent="0" algn="ctr">
              <a:buNone/>
              <a:defRPr>
                <a:solidFill>
                  <a:schemeClr val="tx1">
                    <a:tint val="75000"/>
                  </a:schemeClr>
                </a:solidFill>
              </a:defRPr>
            </a:lvl3pPr>
            <a:lvl4pPr marL="3941978" indent="0" algn="ctr">
              <a:buNone/>
              <a:defRPr>
                <a:solidFill>
                  <a:schemeClr val="tx1">
                    <a:tint val="75000"/>
                  </a:schemeClr>
                </a:solidFill>
              </a:defRPr>
            </a:lvl4pPr>
            <a:lvl5pPr marL="5255971" indent="0" algn="ctr">
              <a:buNone/>
              <a:defRPr>
                <a:solidFill>
                  <a:schemeClr val="tx1">
                    <a:tint val="75000"/>
                  </a:schemeClr>
                </a:solidFill>
              </a:defRPr>
            </a:lvl5pPr>
            <a:lvl6pPr marL="6569964" indent="0" algn="ctr">
              <a:buNone/>
              <a:defRPr>
                <a:solidFill>
                  <a:schemeClr val="tx1">
                    <a:tint val="75000"/>
                  </a:schemeClr>
                </a:solidFill>
              </a:defRPr>
            </a:lvl6pPr>
            <a:lvl7pPr marL="7883957" indent="0" algn="ctr">
              <a:buNone/>
              <a:defRPr>
                <a:solidFill>
                  <a:schemeClr val="tx1">
                    <a:tint val="75000"/>
                  </a:schemeClr>
                </a:solidFill>
              </a:defRPr>
            </a:lvl7pPr>
            <a:lvl8pPr marL="9197950" indent="0" algn="ctr">
              <a:buNone/>
              <a:defRPr>
                <a:solidFill>
                  <a:schemeClr val="tx1">
                    <a:tint val="75000"/>
                  </a:schemeClr>
                </a:solidFill>
              </a:defRPr>
            </a:lvl8pPr>
            <a:lvl9pPr marL="1051194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7CF5F69-E749-487A-BB77-8A93224E326E}" type="datetimeFigureOut">
              <a:rPr lang="en-US" smtClean="0"/>
              <a:pPr/>
              <a:t>8/28/21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BEB6F-4EB8-47B0-AAB9-924C7419F1E6}"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7CF5F69-E749-487A-BB77-8A93224E326E}" type="datetimeFigureOut">
              <a:rPr lang="en-US" smtClean="0"/>
              <a:pPr/>
              <a:t>8/28/21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BEB6F-4EB8-47B0-AAB9-924C7419F1E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04972" y="1405225"/>
            <a:ext cx="8504995" cy="298929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890005" y="1405225"/>
            <a:ext cx="24674977" cy="298929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7CF5F69-E749-487A-BB77-8A93224E326E}" type="datetimeFigureOut">
              <a:rPr lang="en-US" smtClean="0"/>
              <a:pPr/>
              <a:t>8/28/21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BEB6F-4EB8-47B0-AAB9-924C7419F1E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7CF5F69-E749-487A-BB77-8A93224E326E}" type="datetimeFigureOut">
              <a:rPr lang="en-US" smtClean="0"/>
              <a:pPr/>
              <a:t>8/28/21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BEB6F-4EB8-47B0-AAB9-924C7419F1E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81253" y="16886997"/>
            <a:ext cx="42839958" cy="5219396"/>
          </a:xfrm>
        </p:spPr>
        <p:txBody>
          <a:bodyPr anchor="t"/>
          <a:lstStyle>
            <a:lvl1pPr algn="l">
              <a:defRPr sz="11496" b="1" cap="all"/>
            </a:lvl1pPr>
          </a:lstStyle>
          <a:p>
            <a:r>
              <a:rPr lang="en-US"/>
              <a:t>Click to edit Master title style</a:t>
            </a:r>
            <a:endParaRPr lang="en-GB"/>
          </a:p>
        </p:txBody>
      </p:sp>
      <p:sp>
        <p:nvSpPr>
          <p:cNvPr id="3" name="Text Placeholder 2"/>
          <p:cNvSpPr>
            <a:spLocks noGrp="1"/>
          </p:cNvSpPr>
          <p:nvPr>
            <p:ph type="body" idx="1"/>
          </p:nvPr>
        </p:nvSpPr>
        <p:spPr>
          <a:xfrm>
            <a:off x="3981253" y="11138369"/>
            <a:ext cx="42839958" cy="5748632"/>
          </a:xfrm>
        </p:spPr>
        <p:txBody>
          <a:bodyPr anchor="b"/>
          <a:lstStyle>
            <a:lvl1pPr marL="0" indent="0">
              <a:buNone/>
              <a:defRPr sz="5748">
                <a:solidFill>
                  <a:schemeClr val="tx1">
                    <a:tint val="75000"/>
                  </a:schemeClr>
                </a:solidFill>
              </a:defRPr>
            </a:lvl1pPr>
            <a:lvl2pPr marL="1313993" indent="0">
              <a:buNone/>
              <a:defRPr sz="5173">
                <a:solidFill>
                  <a:schemeClr val="tx1">
                    <a:tint val="75000"/>
                  </a:schemeClr>
                </a:solidFill>
              </a:defRPr>
            </a:lvl2pPr>
            <a:lvl3pPr marL="2627986" indent="0">
              <a:buNone/>
              <a:defRPr sz="4598">
                <a:solidFill>
                  <a:schemeClr val="tx1">
                    <a:tint val="75000"/>
                  </a:schemeClr>
                </a:solidFill>
              </a:defRPr>
            </a:lvl3pPr>
            <a:lvl4pPr marL="3941978" indent="0">
              <a:buNone/>
              <a:defRPr sz="4024">
                <a:solidFill>
                  <a:schemeClr val="tx1">
                    <a:tint val="75000"/>
                  </a:schemeClr>
                </a:solidFill>
              </a:defRPr>
            </a:lvl4pPr>
            <a:lvl5pPr marL="5255971" indent="0">
              <a:buNone/>
              <a:defRPr sz="4024">
                <a:solidFill>
                  <a:schemeClr val="tx1">
                    <a:tint val="75000"/>
                  </a:schemeClr>
                </a:solidFill>
              </a:defRPr>
            </a:lvl5pPr>
            <a:lvl6pPr marL="6569964" indent="0">
              <a:buNone/>
              <a:defRPr sz="4024">
                <a:solidFill>
                  <a:schemeClr val="tx1">
                    <a:tint val="75000"/>
                  </a:schemeClr>
                </a:solidFill>
              </a:defRPr>
            </a:lvl6pPr>
            <a:lvl7pPr marL="7883957" indent="0">
              <a:buNone/>
              <a:defRPr sz="4024">
                <a:solidFill>
                  <a:schemeClr val="tx1">
                    <a:tint val="75000"/>
                  </a:schemeClr>
                </a:solidFill>
              </a:defRPr>
            </a:lvl7pPr>
            <a:lvl8pPr marL="9197950" indent="0">
              <a:buNone/>
              <a:defRPr sz="4024">
                <a:solidFill>
                  <a:schemeClr val="tx1">
                    <a:tint val="75000"/>
                  </a:schemeClr>
                </a:solidFill>
              </a:defRPr>
            </a:lvl8pPr>
            <a:lvl9pPr marL="10511942" indent="0">
              <a:buNone/>
              <a:defRPr sz="402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CF5F69-E749-487A-BB77-8A93224E326E}" type="datetimeFigureOut">
              <a:rPr lang="en-US" smtClean="0"/>
              <a:pPr/>
              <a:t>8/28/21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0BEB6F-4EB8-47B0-AAB9-924C7419F1E6}"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890010" y="8175841"/>
            <a:ext cx="16589986" cy="23122291"/>
          </a:xfrm>
        </p:spPr>
        <p:txBody>
          <a:bodyPr/>
          <a:lstStyle>
            <a:lvl1pPr>
              <a:defRPr sz="8047"/>
            </a:lvl1pPr>
            <a:lvl2pPr>
              <a:defRPr sz="6898"/>
            </a:lvl2pPr>
            <a:lvl3pPr>
              <a:defRPr sz="5748"/>
            </a:lvl3pPr>
            <a:lvl4pPr>
              <a:defRPr sz="5173"/>
            </a:lvl4pPr>
            <a:lvl5pPr>
              <a:defRPr sz="5173"/>
            </a:lvl5pPr>
            <a:lvl6pPr>
              <a:defRPr sz="5173"/>
            </a:lvl6pPr>
            <a:lvl7pPr>
              <a:defRPr sz="5173"/>
            </a:lvl7pPr>
            <a:lvl8pPr>
              <a:defRPr sz="5173"/>
            </a:lvl8pPr>
            <a:lvl9pPr>
              <a:defRPr sz="517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9319986" y="8175841"/>
            <a:ext cx="16589986" cy="23122291"/>
          </a:xfrm>
        </p:spPr>
        <p:txBody>
          <a:bodyPr/>
          <a:lstStyle>
            <a:lvl1pPr>
              <a:defRPr sz="8047"/>
            </a:lvl1pPr>
            <a:lvl2pPr>
              <a:defRPr sz="6898"/>
            </a:lvl2pPr>
            <a:lvl3pPr>
              <a:defRPr sz="5748"/>
            </a:lvl3pPr>
            <a:lvl4pPr>
              <a:defRPr sz="5173"/>
            </a:lvl4pPr>
            <a:lvl5pPr>
              <a:defRPr sz="5173"/>
            </a:lvl5pPr>
            <a:lvl6pPr>
              <a:defRPr sz="5173"/>
            </a:lvl6pPr>
            <a:lvl7pPr>
              <a:defRPr sz="5173"/>
            </a:lvl7pPr>
            <a:lvl8pPr>
              <a:defRPr sz="5173"/>
            </a:lvl8pPr>
            <a:lvl9pPr>
              <a:defRPr sz="517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7CF5F69-E749-487A-BB77-8A93224E326E}" type="datetimeFigureOut">
              <a:rPr lang="en-US" smtClean="0"/>
              <a:pPr/>
              <a:t>8/28/21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0BEB6F-4EB8-47B0-AAB9-924C7419F1E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998" y="1052397"/>
            <a:ext cx="45359955" cy="4379913"/>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519998" y="5882467"/>
            <a:ext cx="22268733" cy="2451532"/>
          </a:xfrm>
        </p:spPr>
        <p:txBody>
          <a:bodyPr anchor="b"/>
          <a:lstStyle>
            <a:lvl1pPr marL="0" indent="0">
              <a:buNone/>
              <a:defRPr sz="6898" b="1"/>
            </a:lvl1pPr>
            <a:lvl2pPr marL="1313993" indent="0">
              <a:buNone/>
              <a:defRPr sz="5748" b="1"/>
            </a:lvl2pPr>
            <a:lvl3pPr marL="2627986" indent="0">
              <a:buNone/>
              <a:defRPr sz="5173" b="1"/>
            </a:lvl3pPr>
            <a:lvl4pPr marL="3941978" indent="0">
              <a:buNone/>
              <a:defRPr sz="4598" b="1"/>
            </a:lvl4pPr>
            <a:lvl5pPr marL="5255971" indent="0">
              <a:buNone/>
              <a:defRPr sz="4598" b="1"/>
            </a:lvl5pPr>
            <a:lvl6pPr marL="6569964" indent="0">
              <a:buNone/>
              <a:defRPr sz="4598" b="1"/>
            </a:lvl6pPr>
            <a:lvl7pPr marL="7883957" indent="0">
              <a:buNone/>
              <a:defRPr sz="4598" b="1"/>
            </a:lvl7pPr>
            <a:lvl8pPr marL="9197950" indent="0">
              <a:buNone/>
              <a:defRPr sz="4598" b="1"/>
            </a:lvl8pPr>
            <a:lvl9pPr marL="10511942" indent="0">
              <a:buNone/>
              <a:defRPr sz="4598" b="1"/>
            </a:lvl9pPr>
          </a:lstStyle>
          <a:p>
            <a:pPr lvl="0"/>
            <a:r>
              <a:rPr lang="en-US"/>
              <a:t>Click to edit Master text styles</a:t>
            </a:r>
          </a:p>
        </p:txBody>
      </p:sp>
      <p:sp>
        <p:nvSpPr>
          <p:cNvPr id="4" name="Content Placeholder 3"/>
          <p:cNvSpPr>
            <a:spLocks noGrp="1"/>
          </p:cNvSpPr>
          <p:nvPr>
            <p:ph sz="half" idx="2"/>
          </p:nvPr>
        </p:nvSpPr>
        <p:spPr>
          <a:xfrm>
            <a:off x="2519998" y="8333999"/>
            <a:ext cx="22268733" cy="15141116"/>
          </a:xfrm>
        </p:spPr>
        <p:txBody>
          <a:bodyPr/>
          <a:lstStyle>
            <a:lvl1pPr>
              <a:defRPr sz="6898"/>
            </a:lvl1pPr>
            <a:lvl2pPr>
              <a:defRPr sz="5748"/>
            </a:lvl2pPr>
            <a:lvl3pPr>
              <a:defRPr sz="5173"/>
            </a:lvl3pPr>
            <a:lvl4pPr>
              <a:defRPr sz="4598"/>
            </a:lvl4pPr>
            <a:lvl5pPr>
              <a:defRPr sz="4598"/>
            </a:lvl5pPr>
            <a:lvl6pPr>
              <a:defRPr sz="4598"/>
            </a:lvl6pPr>
            <a:lvl7pPr>
              <a:defRPr sz="4598"/>
            </a:lvl7pPr>
            <a:lvl8pPr>
              <a:defRPr sz="4598"/>
            </a:lvl8pPr>
            <a:lvl9pPr>
              <a:defRPr sz="45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5602479" y="5882467"/>
            <a:ext cx="22277474" cy="2451532"/>
          </a:xfrm>
        </p:spPr>
        <p:txBody>
          <a:bodyPr anchor="b"/>
          <a:lstStyle>
            <a:lvl1pPr marL="0" indent="0">
              <a:buNone/>
              <a:defRPr sz="6898" b="1"/>
            </a:lvl1pPr>
            <a:lvl2pPr marL="1313993" indent="0">
              <a:buNone/>
              <a:defRPr sz="5748" b="1"/>
            </a:lvl2pPr>
            <a:lvl3pPr marL="2627986" indent="0">
              <a:buNone/>
              <a:defRPr sz="5173" b="1"/>
            </a:lvl3pPr>
            <a:lvl4pPr marL="3941978" indent="0">
              <a:buNone/>
              <a:defRPr sz="4598" b="1"/>
            </a:lvl4pPr>
            <a:lvl5pPr marL="5255971" indent="0">
              <a:buNone/>
              <a:defRPr sz="4598" b="1"/>
            </a:lvl5pPr>
            <a:lvl6pPr marL="6569964" indent="0">
              <a:buNone/>
              <a:defRPr sz="4598" b="1"/>
            </a:lvl6pPr>
            <a:lvl7pPr marL="7883957" indent="0">
              <a:buNone/>
              <a:defRPr sz="4598" b="1"/>
            </a:lvl7pPr>
            <a:lvl8pPr marL="9197950" indent="0">
              <a:buNone/>
              <a:defRPr sz="4598" b="1"/>
            </a:lvl8pPr>
            <a:lvl9pPr marL="10511942" indent="0">
              <a:buNone/>
              <a:defRPr sz="4598" b="1"/>
            </a:lvl9pPr>
          </a:lstStyle>
          <a:p>
            <a:pPr lvl="0"/>
            <a:r>
              <a:rPr lang="en-US"/>
              <a:t>Click to edit Master text styles</a:t>
            </a:r>
          </a:p>
        </p:txBody>
      </p:sp>
      <p:sp>
        <p:nvSpPr>
          <p:cNvPr id="6" name="Content Placeholder 5"/>
          <p:cNvSpPr>
            <a:spLocks noGrp="1"/>
          </p:cNvSpPr>
          <p:nvPr>
            <p:ph sz="quarter" idx="4"/>
          </p:nvPr>
        </p:nvSpPr>
        <p:spPr>
          <a:xfrm>
            <a:off x="25602479" y="8333999"/>
            <a:ext cx="22277474" cy="15141116"/>
          </a:xfrm>
        </p:spPr>
        <p:txBody>
          <a:bodyPr/>
          <a:lstStyle>
            <a:lvl1pPr>
              <a:defRPr sz="6898"/>
            </a:lvl1pPr>
            <a:lvl2pPr>
              <a:defRPr sz="5748"/>
            </a:lvl2pPr>
            <a:lvl3pPr>
              <a:defRPr sz="5173"/>
            </a:lvl3pPr>
            <a:lvl4pPr>
              <a:defRPr sz="4598"/>
            </a:lvl4pPr>
            <a:lvl5pPr>
              <a:defRPr sz="4598"/>
            </a:lvl5pPr>
            <a:lvl6pPr>
              <a:defRPr sz="4598"/>
            </a:lvl6pPr>
            <a:lvl7pPr>
              <a:defRPr sz="4598"/>
            </a:lvl7pPr>
            <a:lvl8pPr>
              <a:defRPr sz="4598"/>
            </a:lvl8pPr>
            <a:lvl9pPr>
              <a:defRPr sz="459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7CF5F69-E749-487A-BB77-8A93224E326E}" type="datetimeFigureOut">
              <a:rPr lang="en-US" smtClean="0"/>
              <a:pPr/>
              <a:t>8/28/21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0BEB6F-4EB8-47B0-AAB9-924C7419F1E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7CF5F69-E749-487A-BB77-8A93224E326E}" type="datetimeFigureOut">
              <a:rPr lang="en-US" smtClean="0"/>
              <a:pPr/>
              <a:t>8/28/21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0BEB6F-4EB8-47B0-AAB9-924C7419F1E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F5F69-E749-487A-BB77-8A93224E326E}" type="datetimeFigureOut">
              <a:rPr lang="en-US" smtClean="0"/>
              <a:pPr/>
              <a:t>8/28/21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0BEB6F-4EB8-47B0-AAB9-924C7419F1E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20007" y="1046313"/>
            <a:ext cx="16581236" cy="4452911"/>
          </a:xfrm>
        </p:spPr>
        <p:txBody>
          <a:bodyPr anchor="b"/>
          <a:lstStyle>
            <a:lvl1pPr algn="l">
              <a:defRPr sz="5748" b="1"/>
            </a:lvl1pPr>
          </a:lstStyle>
          <a:p>
            <a:r>
              <a:rPr lang="en-US"/>
              <a:t>Click to edit Master title style</a:t>
            </a:r>
            <a:endParaRPr lang="en-GB"/>
          </a:p>
        </p:txBody>
      </p:sp>
      <p:sp>
        <p:nvSpPr>
          <p:cNvPr id="3" name="Content Placeholder 2"/>
          <p:cNvSpPr>
            <a:spLocks noGrp="1"/>
          </p:cNvSpPr>
          <p:nvPr>
            <p:ph idx="1"/>
          </p:nvPr>
        </p:nvSpPr>
        <p:spPr>
          <a:xfrm>
            <a:off x="19704974" y="1046318"/>
            <a:ext cx="28174978" cy="22428805"/>
          </a:xfrm>
        </p:spPr>
        <p:txBody>
          <a:bodyPr/>
          <a:lstStyle>
            <a:lvl1pPr>
              <a:defRPr sz="9197"/>
            </a:lvl1pPr>
            <a:lvl2pPr>
              <a:defRPr sz="8047"/>
            </a:lvl2pPr>
            <a:lvl3pPr>
              <a:defRPr sz="6898"/>
            </a:lvl3pPr>
            <a:lvl4pPr>
              <a:defRPr sz="5748"/>
            </a:lvl4pPr>
            <a:lvl5pPr>
              <a:defRPr sz="5748"/>
            </a:lvl5pPr>
            <a:lvl6pPr>
              <a:defRPr sz="5748"/>
            </a:lvl6pPr>
            <a:lvl7pPr>
              <a:defRPr sz="5748"/>
            </a:lvl7pPr>
            <a:lvl8pPr>
              <a:defRPr sz="5748"/>
            </a:lvl8pPr>
            <a:lvl9pPr>
              <a:defRPr sz="57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520007" y="5499229"/>
            <a:ext cx="16581236" cy="17975894"/>
          </a:xfrm>
        </p:spPr>
        <p:txBody>
          <a:bodyPr/>
          <a:lstStyle>
            <a:lvl1pPr marL="0" indent="0">
              <a:buNone/>
              <a:defRPr sz="4024"/>
            </a:lvl1pPr>
            <a:lvl2pPr marL="1313993" indent="0">
              <a:buNone/>
              <a:defRPr sz="3449"/>
            </a:lvl2pPr>
            <a:lvl3pPr marL="2627986" indent="0">
              <a:buNone/>
              <a:defRPr sz="2874"/>
            </a:lvl3pPr>
            <a:lvl4pPr marL="3941978" indent="0">
              <a:buNone/>
              <a:defRPr sz="2587"/>
            </a:lvl4pPr>
            <a:lvl5pPr marL="5255971" indent="0">
              <a:buNone/>
              <a:defRPr sz="2587"/>
            </a:lvl5pPr>
            <a:lvl6pPr marL="6569964" indent="0">
              <a:buNone/>
              <a:defRPr sz="2587"/>
            </a:lvl6pPr>
            <a:lvl7pPr marL="7883957" indent="0">
              <a:buNone/>
              <a:defRPr sz="2587"/>
            </a:lvl7pPr>
            <a:lvl8pPr marL="9197950" indent="0">
              <a:buNone/>
              <a:defRPr sz="2587"/>
            </a:lvl8pPr>
            <a:lvl9pPr marL="10511942" indent="0">
              <a:buNone/>
              <a:defRPr sz="2587"/>
            </a:lvl9pPr>
          </a:lstStyle>
          <a:p>
            <a:pPr lvl="0"/>
            <a:r>
              <a:rPr lang="en-US"/>
              <a:t>Click to edit Master text styles</a:t>
            </a:r>
          </a:p>
        </p:txBody>
      </p:sp>
      <p:sp>
        <p:nvSpPr>
          <p:cNvPr id="5" name="Date Placeholder 4"/>
          <p:cNvSpPr>
            <a:spLocks noGrp="1"/>
          </p:cNvSpPr>
          <p:nvPr>
            <p:ph type="dt" sz="half" idx="10"/>
          </p:nvPr>
        </p:nvSpPr>
        <p:spPr/>
        <p:txBody>
          <a:bodyPr/>
          <a:lstStyle/>
          <a:p>
            <a:fld id="{D7CF5F69-E749-487A-BB77-8A93224E326E}" type="datetimeFigureOut">
              <a:rPr lang="en-US" smtClean="0"/>
              <a:pPr/>
              <a:t>8/28/21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0BEB6F-4EB8-47B0-AAB9-924C7419F1E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8743" y="18395637"/>
            <a:ext cx="30239970" cy="2171709"/>
          </a:xfrm>
        </p:spPr>
        <p:txBody>
          <a:bodyPr anchor="b"/>
          <a:lstStyle>
            <a:lvl1pPr algn="l">
              <a:defRPr sz="5748" b="1"/>
            </a:lvl1pPr>
          </a:lstStyle>
          <a:p>
            <a:r>
              <a:rPr lang="en-US"/>
              <a:t>Click to edit Master title style</a:t>
            </a:r>
            <a:endParaRPr lang="en-GB"/>
          </a:p>
        </p:txBody>
      </p:sp>
      <p:sp>
        <p:nvSpPr>
          <p:cNvPr id="3" name="Picture Placeholder 2"/>
          <p:cNvSpPr>
            <a:spLocks noGrp="1"/>
          </p:cNvSpPr>
          <p:nvPr>
            <p:ph type="pic" idx="1"/>
          </p:nvPr>
        </p:nvSpPr>
        <p:spPr>
          <a:xfrm>
            <a:off x="9878743" y="2348119"/>
            <a:ext cx="30239970" cy="15767685"/>
          </a:xfrm>
        </p:spPr>
        <p:txBody>
          <a:bodyPr/>
          <a:lstStyle>
            <a:lvl1pPr marL="0" indent="0">
              <a:buNone/>
              <a:defRPr sz="9197"/>
            </a:lvl1pPr>
            <a:lvl2pPr marL="1313993" indent="0">
              <a:buNone/>
              <a:defRPr sz="8047"/>
            </a:lvl2pPr>
            <a:lvl3pPr marL="2627986" indent="0">
              <a:buNone/>
              <a:defRPr sz="6898"/>
            </a:lvl3pPr>
            <a:lvl4pPr marL="3941978" indent="0">
              <a:buNone/>
              <a:defRPr sz="5748"/>
            </a:lvl4pPr>
            <a:lvl5pPr marL="5255971" indent="0">
              <a:buNone/>
              <a:defRPr sz="5748"/>
            </a:lvl5pPr>
            <a:lvl6pPr marL="6569964" indent="0">
              <a:buNone/>
              <a:defRPr sz="5748"/>
            </a:lvl6pPr>
            <a:lvl7pPr marL="7883957" indent="0">
              <a:buNone/>
              <a:defRPr sz="5748"/>
            </a:lvl7pPr>
            <a:lvl8pPr marL="9197950" indent="0">
              <a:buNone/>
              <a:defRPr sz="5748"/>
            </a:lvl8pPr>
            <a:lvl9pPr marL="10511942" indent="0">
              <a:buNone/>
              <a:defRPr sz="5748"/>
            </a:lvl9pPr>
          </a:lstStyle>
          <a:p>
            <a:endParaRPr lang="en-GB"/>
          </a:p>
        </p:txBody>
      </p:sp>
      <p:sp>
        <p:nvSpPr>
          <p:cNvPr id="4" name="Text Placeholder 3"/>
          <p:cNvSpPr>
            <a:spLocks noGrp="1"/>
          </p:cNvSpPr>
          <p:nvPr>
            <p:ph type="body" sz="half" idx="2"/>
          </p:nvPr>
        </p:nvSpPr>
        <p:spPr>
          <a:xfrm>
            <a:off x="9878743" y="20567346"/>
            <a:ext cx="30239970" cy="3084186"/>
          </a:xfrm>
        </p:spPr>
        <p:txBody>
          <a:bodyPr/>
          <a:lstStyle>
            <a:lvl1pPr marL="0" indent="0">
              <a:buNone/>
              <a:defRPr sz="4024"/>
            </a:lvl1pPr>
            <a:lvl2pPr marL="1313993" indent="0">
              <a:buNone/>
              <a:defRPr sz="3449"/>
            </a:lvl2pPr>
            <a:lvl3pPr marL="2627986" indent="0">
              <a:buNone/>
              <a:defRPr sz="2874"/>
            </a:lvl3pPr>
            <a:lvl4pPr marL="3941978" indent="0">
              <a:buNone/>
              <a:defRPr sz="2587"/>
            </a:lvl4pPr>
            <a:lvl5pPr marL="5255971" indent="0">
              <a:buNone/>
              <a:defRPr sz="2587"/>
            </a:lvl5pPr>
            <a:lvl6pPr marL="6569964" indent="0">
              <a:buNone/>
              <a:defRPr sz="2587"/>
            </a:lvl6pPr>
            <a:lvl7pPr marL="7883957" indent="0">
              <a:buNone/>
              <a:defRPr sz="2587"/>
            </a:lvl7pPr>
            <a:lvl8pPr marL="9197950" indent="0">
              <a:buNone/>
              <a:defRPr sz="2587"/>
            </a:lvl8pPr>
            <a:lvl9pPr marL="10511942" indent="0">
              <a:buNone/>
              <a:defRPr sz="2587"/>
            </a:lvl9pPr>
          </a:lstStyle>
          <a:p>
            <a:pPr lvl="0"/>
            <a:r>
              <a:rPr lang="en-US"/>
              <a:t>Click to edit Master text styles</a:t>
            </a:r>
          </a:p>
        </p:txBody>
      </p:sp>
      <p:sp>
        <p:nvSpPr>
          <p:cNvPr id="5" name="Date Placeholder 4"/>
          <p:cNvSpPr>
            <a:spLocks noGrp="1"/>
          </p:cNvSpPr>
          <p:nvPr>
            <p:ph type="dt" sz="half" idx="10"/>
          </p:nvPr>
        </p:nvSpPr>
        <p:spPr/>
        <p:txBody>
          <a:bodyPr/>
          <a:lstStyle/>
          <a:p>
            <a:fld id="{D7CF5F69-E749-487A-BB77-8A93224E326E}" type="datetimeFigureOut">
              <a:rPr lang="en-US" smtClean="0"/>
              <a:pPr/>
              <a:t>8/28/21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0BEB6F-4EB8-47B0-AAB9-924C7419F1E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9998" y="1052397"/>
            <a:ext cx="45359955" cy="437991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2519998" y="6131885"/>
            <a:ext cx="45359955" cy="17343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2519998" y="24357186"/>
            <a:ext cx="11759988" cy="1399138"/>
          </a:xfrm>
          <a:prstGeom prst="rect">
            <a:avLst/>
          </a:prstGeom>
        </p:spPr>
        <p:txBody>
          <a:bodyPr vert="horz" lIns="91440" tIns="45720" rIns="91440" bIns="45720" rtlCol="0" anchor="ctr"/>
          <a:lstStyle>
            <a:lvl1pPr algn="l">
              <a:defRPr sz="3449">
                <a:solidFill>
                  <a:schemeClr val="tx1">
                    <a:tint val="75000"/>
                  </a:schemeClr>
                </a:solidFill>
              </a:defRPr>
            </a:lvl1pPr>
          </a:lstStyle>
          <a:p>
            <a:fld id="{D7CF5F69-E749-487A-BB77-8A93224E326E}" type="datetimeFigureOut">
              <a:rPr lang="en-US" smtClean="0"/>
              <a:pPr/>
              <a:t>8/28/21</a:t>
            </a:fld>
            <a:endParaRPr lang="en-GB"/>
          </a:p>
        </p:txBody>
      </p:sp>
      <p:sp>
        <p:nvSpPr>
          <p:cNvPr id="5" name="Footer Placeholder 4"/>
          <p:cNvSpPr>
            <a:spLocks noGrp="1"/>
          </p:cNvSpPr>
          <p:nvPr>
            <p:ph type="ftr" sz="quarter" idx="3"/>
          </p:nvPr>
        </p:nvSpPr>
        <p:spPr>
          <a:xfrm>
            <a:off x="17219993" y="24357186"/>
            <a:ext cx="15959984" cy="1399138"/>
          </a:xfrm>
          <a:prstGeom prst="rect">
            <a:avLst/>
          </a:prstGeom>
        </p:spPr>
        <p:txBody>
          <a:bodyPr vert="horz" lIns="91440" tIns="45720" rIns="91440" bIns="45720" rtlCol="0" anchor="ctr"/>
          <a:lstStyle>
            <a:lvl1pPr algn="ctr">
              <a:defRPr sz="3449">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6119964" y="24357186"/>
            <a:ext cx="11759988" cy="1399138"/>
          </a:xfrm>
          <a:prstGeom prst="rect">
            <a:avLst/>
          </a:prstGeom>
        </p:spPr>
        <p:txBody>
          <a:bodyPr vert="horz" lIns="91440" tIns="45720" rIns="91440" bIns="45720" rtlCol="0" anchor="ctr"/>
          <a:lstStyle>
            <a:lvl1pPr algn="r">
              <a:defRPr sz="3449">
                <a:solidFill>
                  <a:schemeClr val="tx1">
                    <a:tint val="75000"/>
                  </a:schemeClr>
                </a:solidFill>
              </a:defRPr>
            </a:lvl1pPr>
          </a:lstStyle>
          <a:p>
            <a:fld id="{440BEB6F-4EB8-47B0-AAB9-924C7419F1E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627986" rtl="0" eaLnBrk="1" latinLnBrk="0" hangingPunct="1">
        <a:spcBef>
          <a:spcPct val="0"/>
        </a:spcBef>
        <a:buNone/>
        <a:defRPr sz="12646" kern="1200">
          <a:solidFill>
            <a:schemeClr val="tx1"/>
          </a:solidFill>
          <a:latin typeface="+mj-lt"/>
          <a:ea typeface="+mj-ea"/>
          <a:cs typeface="+mj-cs"/>
        </a:defRPr>
      </a:lvl1pPr>
    </p:titleStyle>
    <p:bodyStyle>
      <a:lvl1pPr marL="985495" indent="-985495" algn="l" defTabSz="2627986" rtl="0" eaLnBrk="1" latinLnBrk="0" hangingPunct="1">
        <a:spcBef>
          <a:spcPct val="20000"/>
        </a:spcBef>
        <a:buFont typeface="Arial" pitchFamily="34" charset="0"/>
        <a:buChar char="•"/>
        <a:defRPr sz="9197" kern="1200">
          <a:solidFill>
            <a:schemeClr val="tx1"/>
          </a:solidFill>
          <a:latin typeface="+mn-lt"/>
          <a:ea typeface="+mn-ea"/>
          <a:cs typeface="+mn-cs"/>
        </a:defRPr>
      </a:lvl1pPr>
      <a:lvl2pPr marL="2135238" indent="-821246" algn="l" defTabSz="2627986" rtl="0" eaLnBrk="1" latinLnBrk="0" hangingPunct="1">
        <a:spcBef>
          <a:spcPct val="20000"/>
        </a:spcBef>
        <a:buFont typeface="Arial" pitchFamily="34" charset="0"/>
        <a:buChar char="–"/>
        <a:defRPr sz="8047" kern="1200">
          <a:solidFill>
            <a:schemeClr val="tx1"/>
          </a:solidFill>
          <a:latin typeface="+mn-lt"/>
          <a:ea typeface="+mn-ea"/>
          <a:cs typeface="+mn-cs"/>
        </a:defRPr>
      </a:lvl2pPr>
      <a:lvl3pPr marL="3284982" indent="-656996" algn="l" defTabSz="2627986" rtl="0" eaLnBrk="1" latinLnBrk="0" hangingPunct="1">
        <a:spcBef>
          <a:spcPct val="20000"/>
        </a:spcBef>
        <a:buFont typeface="Arial" pitchFamily="34" charset="0"/>
        <a:buChar char="•"/>
        <a:defRPr sz="6898" kern="1200">
          <a:solidFill>
            <a:schemeClr val="tx1"/>
          </a:solidFill>
          <a:latin typeface="+mn-lt"/>
          <a:ea typeface="+mn-ea"/>
          <a:cs typeface="+mn-cs"/>
        </a:defRPr>
      </a:lvl3pPr>
      <a:lvl4pPr marL="4598975" indent="-656996" algn="l" defTabSz="2627986" rtl="0" eaLnBrk="1" latinLnBrk="0" hangingPunct="1">
        <a:spcBef>
          <a:spcPct val="20000"/>
        </a:spcBef>
        <a:buFont typeface="Arial" pitchFamily="34" charset="0"/>
        <a:buChar char="–"/>
        <a:defRPr sz="5748" kern="1200">
          <a:solidFill>
            <a:schemeClr val="tx1"/>
          </a:solidFill>
          <a:latin typeface="+mn-lt"/>
          <a:ea typeface="+mn-ea"/>
          <a:cs typeface="+mn-cs"/>
        </a:defRPr>
      </a:lvl4pPr>
      <a:lvl5pPr marL="5912968" indent="-656996" algn="l" defTabSz="2627986" rtl="0" eaLnBrk="1" latinLnBrk="0" hangingPunct="1">
        <a:spcBef>
          <a:spcPct val="20000"/>
        </a:spcBef>
        <a:buFont typeface="Arial" pitchFamily="34" charset="0"/>
        <a:buChar char="»"/>
        <a:defRPr sz="5748" kern="1200">
          <a:solidFill>
            <a:schemeClr val="tx1"/>
          </a:solidFill>
          <a:latin typeface="+mn-lt"/>
          <a:ea typeface="+mn-ea"/>
          <a:cs typeface="+mn-cs"/>
        </a:defRPr>
      </a:lvl5pPr>
      <a:lvl6pPr marL="7226960" indent="-656996" algn="l" defTabSz="2627986" rtl="0" eaLnBrk="1" latinLnBrk="0" hangingPunct="1">
        <a:spcBef>
          <a:spcPct val="20000"/>
        </a:spcBef>
        <a:buFont typeface="Arial" pitchFamily="34" charset="0"/>
        <a:buChar char="•"/>
        <a:defRPr sz="5748" kern="1200">
          <a:solidFill>
            <a:schemeClr val="tx1"/>
          </a:solidFill>
          <a:latin typeface="+mn-lt"/>
          <a:ea typeface="+mn-ea"/>
          <a:cs typeface="+mn-cs"/>
        </a:defRPr>
      </a:lvl6pPr>
      <a:lvl7pPr marL="8540953" indent="-656996" algn="l" defTabSz="2627986" rtl="0" eaLnBrk="1" latinLnBrk="0" hangingPunct="1">
        <a:spcBef>
          <a:spcPct val="20000"/>
        </a:spcBef>
        <a:buFont typeface="Arial" pitchFamily="34" charset="0"/>
        <a:buChar char="•"/>
        <a:defRPr sz="5748" kern="1200">
          <a:solidFill>
            <a:schemeClr val="tx1"/>
          </a:solidFill>
          <a:latin typeface="+mn-lt"/>
          <a:ea typeface="+mn-ea"/>
          <a:cs typeface="+mn-cs"/>
        </a:defRPr>
      </a:lvl7pPr>
      <a:lvl8pPr marL="9854946" indent="-656996" algn="l" defTabSz="2627986" rtl="0" eaLnBrk="1" latinLnBrk="0" hangingPunct="1">
        <a:spcBef>
          <a:spcPct val="20000"/>
        </a:spcBef>
        <a:buFont typeface="Arial" pitchFamily="34" charset="0"/>
        <a:buChar char="•"/>
        <a:defRPr sz="5748" kern="1200">
          <a:solidFill>
            <a:schemeClr val="tx1"/>
          </a:solidFill>
          <a:latin typeface="+mn-lt"/>
          <a:ea typeface="+mn-ea"/>
          <a:cs typeface="+mn-cs"/>
        </a:defRPr>
      </a:lvl8pPr>
      <a:lvl9pPr marL="11168939" indent="-656996" algn="l" defTabSz="2627986" rtl="0" eaLnBrk="1" latinLnBrk="0" hangingPunct="1">
        <a:spcBef>
          <a:spcPct val="20000"/>
        </a:spcBef>
        <a:buFont typeface="Arial" pitchFamily="34" charset="0"/>
        <a:buChar char="•"/>
        <a:defRPr sz="5748" kern="1200">
          <a:solidFill>
            <a:schemeClr val="tx1"/>
          </a:solidFill>
          <a:latin typeface="+mn-lt"/>
          <a:ea typeface="+mn-ea"/>
          <a:cs typeface="+mn-cs"/>
        </a:defRPr>
      </a:lvl9pPr>
    </p:bodyStyle>
    <p:otherStyle>
      <a:defPPr>
        <a:defRPr lang="en-US"/>
      </a:defPPr>
      <a:lvl1pPr marL="0" algn="l" defTabSz="2627986" rtl="0" eaLnBrk="1" latinLnBrk="0" hangingPunct="1">
        <a:defRPr sz="5173" kern="1200">
          <a:solidFill>
            <a:schemeClr val="tx1"/>
          </a:solidFill>
          <a:latin typeface="+mn-lt"/>
          <a:ea typeface="+mn-ea"/>
          <a:cs typeface="+mn-cs"/>
        </a:defRPr>
      </a:lvl1pPr>
      <a:lvl2pPr marL="1313993" algn="l" defTabSz="2627986" rtl="0" eaLnBrk="1" latinLnBrk="0" hangingPunct="1">
        <a:defRPr sz="5173" kern="1200">
          <a:solidFill>
            <a:schemeClr val="tx1"/>
          </a:solidFill>
          <a:latin typeface="+mn-lt"/>
          <a:ea typeface="+mn-ea"/>
          <a:cs typeface="+mn-cs"/>
        </a:defRPr>
      </a:lvl2pPr>
      <a:lvl3pPr marL="2627986" algn="l" defTabSz="2627986" rtl="0" eaLnBrk="1" latinLnBrk="0" hangingPunct="1">
        <a:defRPr sz="5173" kern="1200">
          <a:solidFill>
            <a:schemeClr val="tx1"/>
          </a:solidFill>
          <a:latin typeface="+mn-lt"/>
          <a:ea typeface="+mn-ea"/>
          <a:cs typeface="+mn-cs"/>
        </a:defRPr>
      </a:lvl3pPr>
      <a:lvl4pPr marL="3941978" algn="l" defTabSz="2627986" rtl="0" eaLnBrk="1" latinLnBrk="0" hangingPunct="1">
        <a:defRPr sz="5173" kern="1200">
          <a:solidFill>
            <a:schemeClr val="tx1"/>
          </a:solidFill>
          <a:latin typeface="+mn-lt"/>
          <a:ea typeface="+mn-ea"/>
          <a:cs typeface="+mn-cs"/>
        </a:defRPr>
      </a:lvl4pPr>
      <a:lvl5pPr marL="5255971" algn="l" defTabSz="2627986" rtl="0" eaLnBrk="1" latinLnBrk="0" hangingPunct="1">
        <a:defRPr sz="5173" kern="1200">
          <a:solidFill>
            <a:schemeClr val="tx1"/>
          </a:solidFill>
          <a:latin typeface="+mn-lt"/>
          <a:ea typeface="+mn-ea"/>
          <a:cs typeface="+mn-cs"/>
        </a:defRPr>
      </a:lvl5pPr>
      <a:lvl6pPr marL="6569964" algn="l" defTabSz="2627986" rtl="0" eaLnBrk="1" latinLnBrk="0" hangingPunct="1">
        <a:defRPr sz="5173" kern="1200">
          <a:solidFill>
            <a:schemeClr val="tx1"/>
          </a:solidFill>
          <a:latin typeface="+mn-lt"/>
          <a:ea typeface="+mn-ea"/>
          <a:cs typeface="+mn-cs"/>
        </a:defRPr>
      </a:lvl6pPr>
      <a:lvl7pPr marL="7883957" algn="l" defTabSz="2627986" rtl="0" eaLnBrk="1" latinLnBrk="0" hangingPunct="1">
        <a:defRPr sz="5173" kern="1200">
          <a:solidFill>
            <a:schemeClr val="tx1"/>
          </a:solidFill>
          <a:latin typeface="+mn-lt"/>
          <a:ea typeface="+mn-ea"/>
          <a:cs typeface="+mn-cs"/>
        </a:defRPr>
      </a:lvl7pPr>
      <a:lvl8pPr marL="9197950" algn="l" defTabSz="2627986" rtl="0" eaLnBrk="1" latinLnBrk="0" hangingPunct="1">
        <a:defRPr sz="5173" kern="1200">
          <a:solidFill>
            <a:schemeClr val="tx1"/>
          </a:solidFill>
          <a:latin typeface="+mn-lt"/>
          <a:ea typeface="+mn-ea"/>
          <a:cs typeface="+mn-cs"/>
        </a:defRPr>
      </a:lvl8pPr>
      <a:lvl9pPr marL="10511942" algn="l" defTabSz="2627986" rtl="0" eaLnBrk="1" latinLnBrk="0" hangingPunct="1">
        <a:defRPr sz="517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png"/><Relationship Id="rId7" Type="http://schemas.openxmlformats.org/officeDocument/2006/relationships/diagramLayout" Target="../diagrams/layout1.xml"/><Relationship Id="rId12"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Data" Target="../diagrams/data1.xml"/><Relationship Id="rId11" Type="http://schemas.openxmlformats.org/officeDocument/2006/relationships/image" Target="../media/image2.png"/><Relationship Id="rId5" Type="http://schemas.openxmlformats.org/officeDocument/2006/relationships/chart" Target="../charts/chart2.xml"/><Relationship Id="rId10" Type="http://schemas.microsoft.com/office/2007/relationships/diagramDrawing" Target="../diagrams/drawing1.xml"/><Relationship Id="rId4" Type="http://schemas.openxmlformats.org/officeDocument/2006/relationships/chart" Target="../charts/chart1.xml"/><Relationship Id="rId9"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sp>
        <p:nvSpPr>
          <p:cNvPr id="2" name="TextBox 1"/>
          <p:cNvSpPr txBox="1"/>
          <p:nvPr/>
        </p:nvSpPr>
        <p:spPr>
          <a:xfrm>
            <a:off x="17808870" y="1121105"/>
            <a:ext cx="14782205" cy="4364721"/>
          </a:xfrm>
          <a:prstGeom prst="rect">
            <a:avLst/>
          </a:prstGeom>
          <a:noFill/>
        </p:spPr>
        <p:txBody>
          <a:bodyPr wrap="square" rtlCol="0">
            <a:spAutoFit/>
          </a:bodyPr>
          <a:lstStyle/>
          <a:p>
            <a:endParaRPr lang="en-GB" sz="27763" dirty="0"/>
          </a:p>
        </p:txBody>
      </p:sp>
      <p:sp>
        <p:nvSpPr>
          <p:cNvPr id="16" name="Rectangle 15"/>
          <p:cNvSpPr/>
          <p:nvPr/>
        </p:nvSpPr>
        <p:spPr>
          <a:xfrm>
            <a:off x="285207" y="239210"/>
            <a:ext cx="49757528" cy="2660784"/>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7200" b="1" dirty="0">
                <a:solidFill>
                  <a:schemeClr val="tx2">
                    <a:lumMod val="75000"/>
                  </a:schemeClr>
                </a:solidFill>
                <a:ea typeface="Calibri" charset="0"/>
                <a:cs typeface="Calibri" charset="0"/>
              </a:rPr>
              <a:t>Developing Medical Professionalism Through a Befriending Scheme</a:t>
            </a:r>
            <a:endParaRPr lang="en-GB" sz="6000" b="1" dirty="0">
              <a:solidFill>
                <a:schemeClr val="tx2">
                  <a:lumMod val="75000"/>
                </a:schemeClr>
              </a:solidFill>
              <a:ea typeface="Calibri" charset="0"/>
              <a:cs typeface="Calibri" charset="0"/>
            </a:endParaRPr>
          </a:p>
          <a:p>
            <a:pPr algn="ctr"/>
            <a:r>
              <a:rPr lang="en-GB" sz="4400" b="1" dirty="0">
                <a:solidFill>
                  <a:schemeClr val="tx2">
                    <a:lumMod val="75000"/>
                  </a:schemeClr>
                </a:solidFill>
                <a:ea typeface="Calibri" charset="0"/>
                <a:cs typeface="Calibri" charset="0"/>
              </a:rPr>
              <a:t>Dr Rebecca Jordan </a:t>
            </a:r>
            <a:endParaRPr lang="en-GB" sz="3200" b="1" dirty="0">
              <a:solidFill>
                <a:schemeClr val="tx2">
                  <a:lumMod val="75000"/>
                </a:schemeClr>
              </a:solidFill>
              <a:ea typeface="Calibri" charset="0"/>
              <a:cs typeface="Calibri" charset="0"/>
            </a:endParaRPr>
          </a:p>
        </p:txBody>
      </p:sp>
      <p:sp>
        <p:nvSpPr>
          <p:cNvPr id="5" name="Rectangle 4"/>
          <p:cNvSpPr/>
          <p:nvPr/>
        </p:nvSpPr>
        <p:spPr>
          <a:xfrm>
            <a:off x="329234" y="3012073"/>
            <a:ext cx="15261975" cy="8633610"/>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algn="ctr"/>
            <a:r>
              <a:rPr lang="en-GB" sz="4800" b="1" u="sng" dirty="0">
                <a:solidFill>
                  <a:schemeClr val="tx2">
                    <a:lumMod val="75000"/>
                  </a:schemeClr>
                </a:solidFill>
                <a:latin typeface="Calibri" charset="0"/>
                <a:ea typeface="Calibri" charset="0"/>
                <a:cs typeface="Calibri" charset="0"/>
              </a:rPr>
              <a:t>Background</a:t>
            </a:r>
            <a:endParaRPr lang="en-GB" sz="4800" u="sng" dirty="0">
              <a:solidFill>
                <a:schemeClr val="tx1"/>
              </a:solidFill>
              <a:latin typeface="Calibri" charset="0"/>
              <a:ea typeface="Calibri" charset="0"/>
              <a:cs typeface="Calibri" charset="0"/>
            </a:endParaRPr>
          </a:p>
          <a:p>
            <a:pPr algn="just"/>
            <a:endParaRPr lang="en-GB" sz="1724" dirty="0">
              <a:solidFill>
                <a:schemeClr val="tx1"/>
              </a:solidFill>
              <a:latin typeface="Calibri" charset="0"/>
              <a:ea typeface="Calibri" charset="0"/>
              <a:cs typeface="Calibri" charset="0"/>
            </a:endParaRPr>
          </a:p>
          <a:p>
            <a:pPr algn="just"/>
            <a:endParaRPr lang="en-GB" sz="1724" dirty="0">
              <a:solidFill>
                <a:schemeClr val="tx1"/>
              </a:solidFill>
              <a:latin typeface="Calibri" charset="0"/>
              <a:ea typeface="Calibri" charset="0"/>
              <a:cs typeface="Calibri" charset="0"/>
            </a:endParaRPr>
          </a:p>
          <a:p>
            <a:pPr algn="just"/>
            <a:endParaRPr lang="en-GB" sz="1724" dirty="0">
              <a:solidFill>
                <a:schemeClr val="tx1"/>
              </a:solidFill>
              <a:latin typeface="Calibri" charset="0"/>
              <a:ea typeface="Calibri" charset="0"/>
              <a:cs typeface="Calibri" charset="0"/>
            </a:endParaRPr>
          </a:p>
          <a:p>
            <a:pPr algn="just"/>
            <a:endParaRPr lang="en-GB" sz="1724" dirty="0">
              <a:solidFill>
                <a:schemeClr val="tx1"/>
              </a:solidFill>
              <a:latin typeface="Calibri" charset="0"/>
              <a:ea typeface="Calibri" charset="0"/>
              <a:cs typeface="Calibri" charset="0"/>
            </a:endParaRPr>
          </a:p>
        </p:txBody>
      </p:sp>
      <p:sp>
        <p:nvSpPr>
          <p:cNvPr id="6" name="Rectangle 5"/>
          <p:cNvSpPr/>
          <p:nvPr/>
        </p:nvSpPr>
        <p:spPr>
          <a:xfrm>
            <a:off x="34692853" y="2929686"/>
            <a:ext cx="15332718" cy="23063322"/>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algn="ctr"/>
            <a:r>
              <a:rPr lang="en-GB" sz="5400" b="1" u="sng" dirty="0">
                <a:solidFill>
                  <a:schemeClr val="tx2">
                    <a:lumMod val="75000"/>
                  </a:schemeClr>
                </a:solidFill>
                <a:latin typeface="Calibri" charset="0"/>
                <a:ea typeface="Calibri" charset="0"/>
                <a:cs typeface="Calibri" charset="0"/>
              </a:rPr>
              <a:t>Pilot Scheme</a:t>
            </a:r>
            <a:endParaRPr lang="en-GB" sz="1868" b="1" dirty="0">
              <a:solidFill>
                <a:schemeClr val="tx2">
                  <a:lumMod val="75000"/>
                </a:schemeClr>
              </a:solidFill>
              <a:latin typeface="Calibri" charset="0"/>
              <a:ea typeface="Calibri" charset="0"/>
              <a:cs typeface="Calibri" charset="0"/>
            </a:endParaRPr>
          </a:p>
          <a:p>
            <a:endParaRPr lang="en-GB" sz="1868" b="1" dirty="0">
              <a:solidFill>
                <a:schemeClr val="tx2">
                  <a:lumMod val="75000"/>
                </a:schemeClr>
              </a:solidFill>
              <a:latin typeface="Calibri" charset="0"/>
              <a:ea typeface="Calibri" charset="0"/>
              <a:cs typeface="Calibri" charset="0"/>
            </a:endParaRPr>
          </a:p>
          <a:p>
            <a:r>
              <a:rPr lang="en-GB" sz="4400" dirty="0"/>
              <a:t>Our pilot scheme involved third year medical students only. Results from the reflective logs indicate that students enjoyed getting to know their patients on a personal level. They also reported that the patients’ mood appeared to improve after talking to them. </a:t>
            </a:r>
          </a:p>
          <a:p>
            <a:endParaRPr lang="en-GB" sz="4400" dirty="0"/>
          </a:p>
          <a:p>
            <a:r>
              <a:rPr lang="en-GB" sz="4400" dirty="0"/>
              <a:t>Secondary learning outcomes were also reported, such as learning how to communicate with confused patients. We believe these learning events will help our students to develop into perceptive and experienced professionals. </a:t>
            </a:r>
          </a:p>
          <a:p>
            <a:endParaRPr lang="en-GB" sz="4400" dirty="0"/>
          </a:p>
          <a:p>
            <a:r>
              <a:rPr lang="en-GB" sz="4400" dirty="0"/>
              <a:t>The scheme was then expanded to include fifth year medical students.</a:t>
            </a:r>
          </a:p>
          <a:p>
            <a:endParaRPr lang="en-GB" sz="4400" dirty="0"/>
          </a:p>
          <a:p>
            <a:br>
              <a:rPr lang="en-GB" sz="9600" dirty="0"/>
            </a:br>
            <a:endParaRPr lang="en-GB" sz="2012" dirty="0">
              <a:solidFill>
                <a:schemeClr val="tx1"/>
              </a:solidFill>
              <a:latin typeface="Calibri" charset="0"/>
              <a:ea typeface="Calibri" charset="0"/>
              <a:cs typeface="Calibri" charset="0"/>
            </a:endParaRPr>
          </a:p>
        </p:txBody>
      </p:sp>
      <p:sp>
        <p:nvSpPr>
          <p:cNvPr id="7" name="Rectangle 6"/>
          <p:cNvSpPr/>
          <p:nvPr/>
        </p:nvSpPr>
        <p:spPr>
          <a:xfrm>
            <a:off x="285206" y="11757762"/>
            <a:ext cx="15261975" cy="14282503"/>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algn="ctr"/>
            <a:r>
              <a:rPr lang="en-GB" sz="4400" b="1" u="sng" dirty="0">
                <a:solidFill>
                  <a:schemeClr val="tx2">
                    <a:lumMod val="75000"/>
                  </a:schemeClr>
                </a:solidFill>
                <a:latin typeface="Calibri" charset="0"/>
                <a:ea typeface="Calibri" charset="0"/>
                <a:cs typeface="Calibri" charset="0"/>
              </a:rPr>
              <a:t>Befriending Scheme</a:t>
            </a:r>
          </a:p>
          <a:p>
            <a:pPr algn="ctr"/>
            <a:endParaRPr lang="en-GB" sz="575" b="1" dirty="0">
              <a:solidFill>
                <a:schemeClr val="tx2">
                  <a:lumMod val="75000"/>
                </a:schemeClr>
              </a:solidFill>
              <a:latin typeface="Calibri" charset="0"/>
              <a:ea typeface="Calibri" charset="0"/>
              <a:cs typeface="Calibri" charset="0"/>
            </a:endParaRPr>
          </a:p>
        </p:txBody>
      </p:sp>
      <p:sp>
        <p:nvSpPr>
          <p:cNvPr id="8" name="Rectangle 7"/>
          <p:cNvSpPr/>
          <p:nvPr/>
        </p:nvSpPr>
        <p:spPr>
          <a:xfrm>
            <a:off x="15749855" y="3052043"/>
            <a:ext cx="18757487" cy="22988222"/>
          </a:xfrm>
          <a:prstGeom prst="rect">
            <a:avLst/>
          </a:prstGeom>
          <a:ln/>
        </p:spPr>
        <p:style>
          <a:lnRef idx="2">
            <a:schemeClr val="accent1"/>
          </a:lnRef>
          <a:fillRef idx="1">
            <a:schemeClr val="lt1"/>
          </a:fillRef>
          <a:effectRef idx="0">
            <a:schemeClr val="accent1"/>
          </a:effectRef>
          <a:fontRef idx="minor">
            <a:schemeClr val="dk1"/>
          </a:fontRef>
        </p:style>
        <p:txBody>
          <a:bodyPr rtlCol="0" anchor="t"/>
          <a:lstStyle/>
          <a:p>
            <a:pPr algn="ctr"/>
            <a:r>
              <a:rPr lang="en-GB" sz="5400" b="1" u="sng" dirty="0">
                <a:solidFill>
                  <a:schemeClr val="tx2">
                    <a:lumMod val="75000"/>
                  </a:schemeClr>
                </a:solidFill>
                <a:latin typeface="Calibri" charset="0"/>
                <a:ea typeface="Calibri" charset="0"/>
                <a:cs typeface="Calibri" charset="0"/>
              </a:rPr>
              <a:t>The Visits</a:t>
            </a:r>
            <a:endParaRPr lang="en-GB" sz="3200" dirty="0">
              <a:solidFill>
                <a:schemeClr val="tx1"/>
              </a:solidFill>
            </a:endParaRPr>
          </a:p>
        </p:txBody>
      </p:sp>
      <p:sp>
        <p:nvSpPr>
          <p:cNvPr id="10" name="TextBox 9"/>
          <p:cNvSpPr txBox="1"/>
          <p:nvPr/>
        </p:nvSpPr>
        <p:spPr>
          <a:xfrm>
            <a:off x="513262" y="12429388"/>
            <a:ext cx="14961637" cy="7911149"/>
          </a:xfrm>
          <a:prstGeom prst="rect">
            <a:avLst/>
          </a:prstGeom>
          <a:noFill/>
        </p:spPr>
        <p:txBody>
          <a:bodyPr wrap="square" rtlCol="0">
            <a:spAutoFit/>
          </a:bodyPr>
          <a:lstStyle/>
          <a:p>
            <a:r>
              <a:rPr lang="en-GB" dirty="0"/>
              <a:t>P</a:t>
            </a:r>
            <a:r>
              <a:rPr lang="en-GB" sz="4400" dirty="0"/>
              <a:t>atients who were deemed to be at risk of loneliness by staff on long-stay wards were identified by junior doctors and paired with a volunteer medical student. </a:t>
            </a:r>
          </a:p>
          <a:p>
            <a:endParaRPr lang="en-GB" sz="4400" dirty="0"/>
          </a:p>
          <a:p>
            <a:r>
              <a:rPr lang="en-GB" sz="4400" dirty="0"/>
              <a:t>Students were encouraged to visit twice a week and keep a log of what they discussed, as well as their reflections upon the interaction in a standardised form. </a:t>
            </a:r>
          </a:p>
          <a:p>
            <a:br>
              <a:rPr lang="en-GB" sz="9600" dirty="0"/>
            </a:br>
            <a:endParaRPr lang="en-US" sz="4000" dirty="0"/>
          </a:p>
        </p:txBody>
      </p:sp>
      <p:sp>
        <p:nvSpPr>
          <p:cNvPr id="29" name="TextBox 28"/>
          <p:cNvSpPr txBox="1"/>
          <p:nvPr/>
        </p:nvSpPr>
        <p:spPr>
          <a:xfrm>
            <a:off x="16681141" y="18026307"/>
            <a:ext cx="16078348" cy="4411464"/>
          </a:xfrm>
          <a:prstGeom prst="rect">
            <a:avLst/>
          </a:prstGeom>
          <a:noFill/>
        </p:spPr>
        <p:txBody>
          <a:bodyPr wrap="square" rtlCol="0">
            <a:spAutoFit/>
          </a:bodyPr>
          <a:lstStyle/>
          <a:p>
            <a:pPr algn="ctr"/>
            <a:endParaRPr lang="en-US" sz="5400" b="1" u="sng" dirty="0">
              <a:solidFill>
                <a:schemeClr val="tx2">
                  <a:lumMod val="75000"/>
                </a:schemeClr>
              </a:solidFill>
              <a:latin typeface="Calibri" charset="0"/>
              <a:ea typeface="Calibri" charset="0"/>
              <a:cs typeface="Calibri" charset="0"/>
            </a:endParaRPr>
          </a:p>
          <a:p>
            <a:endParaRPr lang="en-US" sz="4000" dirty="0"/>
          </a:p>
          <a:p>
            <a:endParaRPr lang="en-GB" sz="4000" b="1" dirty="0"/>
          </a:p>
          <a:p>
            <a:endParaRPr lang="en-GB" sz="4000" dirty="0"/>
          </a:p>
          <a:p>
            <a:r>
              <a:rPr lang="en-GB" sz="4000" dirty="0"/>
              <a:t> </a:t>
            </a:r>
            <a:endParaRPr lang="en-US" sz="4000" dirty="0"/>
          </a:p>
          <a:p>
            <a:r>
              <a:rPr lang="en-GB" sz="4000" baseline="30000" dirty="0"/>
              <a:t> </a:t>
            </a:r>
            <a:endParaRPr lang="en-US" sz="4000" baseline="30000" dirty="0"/>
          </a:p>
          <a:p>
            <a:endParaRPr lang="en-US" sz="4000" dirty="0"/>
          </a:p>
        </p:txBody>
      </p:sp>
      <p:sp>
        <p:nvSpPr>
          <p:cNvPr id="32" name="TextBox 31"/>
          <p:cNvSpPr txBox="1"/>
          <p:nvPr/>
        </p:nvSpPr>
        <p:spPr>
          <a:xfrm>
            <a:off x="37181877" y="12900354"/>
            <a:ext cx="14200433" cy="2985433"/>
          </a:xfrm>
          <a:prstGeom prst="rect">
            <a:avLst/>
          </a:prstGeom>
          <a:noFill/>
        </p:spPr>
        <p:txBody>
          <a:bodyPr wrap="square" rtlCol="0">
            <a:spAutoFit/>
          </a:bodyPr>
          <a:lstStyle/>
          <a:p>
            <a:pPr algn="ctr"/>
            <a:r>
              <a:rPr lang="en-US" sz="5400" b="1" u="sng" dirty="0">
                <a:solidFill>
                  <a:schemeClr val="tx2">
                    <a:lumMod val="75000"/>
                  </a:schemeClr>
                </a:solidFill>
                <a:latin typeface="Calibri" charset="0"/>
                <a:ea typeface="Calibri" charset="0"/>
                <a:cs typeface="Calibri" charset="0"/>
              </a:rPr>
              <a:t>Reflective Log</a:t>
            </a:r>
          </a:p>
          <a:p>
            <a:pPr algn="ctr"/>
            <a:endParaRPr lang="en-US" sz="5400" b="1" u="sng" dirty="0">
              <a:solidFill>
                <a:schemeClr val="tx2">
                  <a:lumMod val="75000"/>
                </a:schemeClr>
              </a:solidFill>
              <a:latin typeface="Calibri" charset="0"/>
              <a:ea typeface="Calibri" charset="0"/>
              <a:cs typeface="Calibri" charset="0"/>
            </a:endParaRPr>
          </a:p>
          <a:p>
            <a:pPr marL="571500" indent="-571500">
              <a:buFont typeface="Arial" charset="0"/>
              <a:buChar char="•"/>
            </a:pPr>
            <a:endParaRPr lang="en-US" sz="4000" dirty="0"/>
          </a:p>
          <a:p>
            <a:pPr marL="571500" indent="-571500">
              <a:buFont typeface="Arial" charset="0"/>
              <a:buChar char="•"/>
            </a:pPr>
            <a:endParaRPr lang="en-US" sz="4000" dirty="0"/>
          </a:p>
        </p:txBody>
      </p:sp>
      <p:pic>
        <p:nvPicPr>
          <p:cNvPr id="1026" name="Picture 2" descr="University Hospitals Bristol and Weston NHS Foundation Trust (UHBW NHS)">
            <a:extLst>
              <a:ext uri="{FF2B5EF4-FFF2-40B4-BE49-F238E27FC236}">
                <a16:creationId xmlns:a16="http://schemas.microsoft.com/office/drawing/2014/main" id="{C2D02474-4EB1-B841-B16A-0D3EB18C2C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82094" y="448276"/>
            <a:ext cx="5832643" cy="23830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84BB25D-E3D1-4A48-889D-4E17F66D4D53}"/>
              </a:ext>
            </a:extLst>
          </p:cNvPr>
          <p:cNvSpPr txBox="1"/>
          <p:nvPr/>
        </p:nvSpPr>
        <p:spPr>
          <a:xfrm>
            <a:off x="357211" y="3609299"/>
            <a:ext cx="15117690" cy="10645991"/>
          </a:xfrm>
          <a:prstGeom prst="rect">
            <a:avLst/>
          </a:prstGeom>
          <a:noFill/>
        </p:spPr>
        <p:txBody>
          <a:bodyPr wrap="square" rtlCol="0">
            <a:spAutoFit/>
          </a:bodyPr>
          <a:lstStyle/>
          <a:p>
            <a:r>
              <a:rPr lang="en-GB" dirty="0"/>
              <a:t>T</a:t>
            </a:r>
            <a:r>
              <a:rPr lang="en-GB" sz="4400" dirty="0"/>
              <a:t>he Befriending Scheme at Weston General Hospital aims to develop professionalism in medical students by forming a partnership with elderly patients. </a:t>
            </a:r>
          </a:p>
          <a:p>
            <a:endParaRPr lang="en-GB" sz="4400" dirty="0"/>
          </a:p>
          <a:p>
            <a:r>
              <a:rPr lang="en-GB" sz="4400" dirty="0"/>
              <a:t>The Royal College of Physicians describes medical professionalism as a partnership between patient and doctor, one based on mutual respect, individual responsibility, and appropriate accountability.</a:t>
            </a:r>
            <a:r>
              <a:rPr lang="en-GB" sz="1800" dirty="0"/>
              <a:t>(1) </a:t>
            </a:r>
            <a:r>
              <a:rPr lang="en-GB" sz="4400" dirty="0"/>
              <a:t>The scheme nourishes such attitudes through students spending time understanding an elderly patient’s perspective, whilst loneliness in hospital is also combated.</a:t>
            </a:r>
          </a:p>
          <a:p>
            <a:br>
              <a:rPr lang="en-GB" dirty="0"/>
            </a:br>
            <a:endParaRPr lang="en-US" dirty="0"/>
          </a:p>
        </p:txBody>
      </p:sp>
      <p:sp>
        <p:nvSpPr>
          <p:cNvPr id="30" name="TextBox 29">
            <a:extLst>
              <a:ext uri="{FF2B5EF4-FFF2-40B4-BE49-F238E27FC236}">
                <a16:creationId xmlns:a16="http://schemas.microsoft.com/office/drawing/2014/main" id="{FF3FDB38-41E4-4845-9A74-04E3FF923F00}"/>
              </a:ext>
            </a:extLst>
          </p:cNvPr>
          <p:cNvSpPr txBox="1"/>
          <p:nvPr/>
        </p:nvSpPr>
        <p:spPr>
          <a:xfrm>
            <a:off x="21334779" y="11588642"/>
            <a:ext cx="11881320" cy="830997"/>
          </a:xfrm>
          <a:prstGeom prst="rect">
            <a:avLst/>
          </a:prstGeom>
          <a:noFill/>
        </p:spPr>
        <p:txBody>
          <a:bodyPr wrap="square" rtlCol="0">
            <a:spAutoFit/>
          </a:bodyPr>
          <a:lstStyle/>
          <a:p>
            <a:r>
              <a:rPr lang="en-US" sz="4000" b="1" dirty="0"/>
              <a:t>How</a:t>
            </a:r>
            <a:r>
              <a:rPr lang="en-US" sz="4800" b="1" dirty="0"/>
              <a:t> </a:t>
            </a:r>
            <a:r>
              <a:rPr lang="en-US" sz="4000" b="1" dirty="0"/>
              <a:t>did</a:t>
            </a:r>
            <a:r>
              <a:rPr lang="en-US" sz="4800" b="1" dirty="0"/>
              <a:t> </a:t>
            </a:r>
            <a:r>
              <a:rPr lang="en-US" sz="4000" b="1" dirty="0"/>
              <a:t>you</a:t>
            </a:r>
            <a:r>
              <a:rPr lang="en-US" sz="4800" b="1" dirty="0"/>
              <a:t> </a:t>
            </a:r>
            <a:r>
              <a:rPr lang="en-US" sz="4000" b="1" dirty="0"/>
              <a:t>feel</a:t>
            </a:r>
            <a:r>
              <a:rPr lang="en-US" sz="4800" b="1" dirty="0"/>
              <a:t> </a:t>
            </a:r>
            <a:r>
              <a:rPr lang="en-US" sz="4000" b="1" dirty="0"/>
              <a:t>at</a:t>
            </a:r>
            <a:r>
              <a:rPr lang="en-US" sz="4800" b="1" dirty="0"/>
              <a:t> </a:t>
            </a:r>
            <a:r>
              <a:rPr lang="en-US" sz="4000" b="1" dirty="0"/>
              <a:t>the</a:t>
            </a:r>
            <a:r>
              <a:rPr lang="en-US" sz="4800" b="1" dirty="0"/>
              <a:t> </a:t>
            </a:r>
            <a:r>
              <a:rPr lang="en-US" sz="4000" b="1" dirty="0"/>
              <a:t>end</a:t>
            </a:r>
            <a:r>
              <a:rPr lang="en-US" sz="4800" b="1" dirty="0"/>
              <a:t> </a:t>
            </a:r>
            <a:r>
              <a:rPr lang="en-US" sz="4000" b="1" dirty="0"/>
              <a:t>of</a:t>
            </a:r>
            <a:r>
              <a:rPr lang="en-US" sz="4800" b="1" dirty="0"/>
              <a:t> </a:t>
            </a:r>
            <a:r>
              <a:rPr lang="en-US" sz="4000" b="1" dirty="0"/>
              <a:t>the</a:t>
            </a:r>
            <a:r>
              <a:rPr lang="en-US" sz="4800" b="1" dirty="0"/>
              <a:t> </a:t>
            </a:r>
            <a:r>
              <a:rPr lang="en-US" sz="4000" b="1" dirty="0"/>
              <a:t>visit</a:t>
            </a:r>
            <a:r>
              <a:rPr lang="en-US" sz="4800" b="1" dirty="0"/>
              <a:t>?</a:t>
            </a:r>
          </a:p>
        </p:txBody>
      </p:sp>
      <p:sp>
        <p:nvSpPr>
          <p:cNvPr id="31" name="TextBox 30">
            <a:extLst>
              <a:ext uri="{FF2B5EF4-FFF2-40B4-BE49-F238E27FC236}">
                <a16:creationId xmlns:a16="http://schemas.microsoft.com/office/drawing/2014/main" id="{4B109085-87B5-1843-A6CA-793B48B766EC}"/>
              </a:ext>
            </a:extLst>
          </p:cNvPr>
          <p:cNvSpPr txBox="1"/>
          <p:nvPr/>
        </p:nvSpPr>
        <p:spPr>
          <a:xfrm>
            <a:off x="16216727" y="19023331"/>
            <a:ext cx="16801009" cy="830997"/>
          </a:xfrm>
          <a:prstGeom prst="rect">
            <a:avLst/>
          </a:prstGeom>
          <a:noFill/>
        </p:spPr>
        <p:txBody>
          <a:bodyPr wrap="square" rtlCol="0">
            <a:spAutoFit/>
          </a:bodyPr>
          <a:lstStyle/>
          <a:p>
            <a:r>
              <a:rPr lang="en-US" sz="4000" b="1" dirty="0"/>
              <a:t>How</a:t>
            </a:r>
            <a:r>
              <a:rPr lang="en-US" sz="4800" b="1" dirty="0"/>
              <a:t> </a:t>
            </a:r>
            <a:r>
              <a:rPr lang="en-US" sz="4000" b="1" dirty="0"/>
              <a:t>do</a:t>
            </a:r>
            <a:r>
              <a:rPr lang="en-US" sz="4800" b="1" dirty="0"/>
              <a:t> </a:t>
            </a:r>
            <a:r>
              <a:rPr lang="en-US" sz="4000" b="1" dirty="0"/>
              <a:t>you</a:t>
            </a:r>
            <a:r>
              <a:rPr lang="en-US" sz="4800" b="1" dirty="0"/>
              <a:t> </a:t>
            </a:r>
            <a:r>
              <a:rPr lang="en-US" sz="4000" b="1" dirty="0"/>
              <a:t>think</a:t>
            </a:r>
            <a:r>
              <a:rPr lang="en-US" sz="4800" b="1" dirty="0"/>
              <a:t> </a:t>
            </a:r>
            <a:r>
              <a:rPr lang="en-US" sz="4000" b="1" dirty="0"/>
              <a:t>the</a:t>
            </a:r>
            <a:r>
              <a:rPr lang="en-US" sz="4800" b="1" dirty="0"/>
              <a:t> </a:t>
            </a:r>
            <a:r>
              <a:rPr lang="en-US" sz="4000" b="1" dirty="0"/>
              <a:t>patient</a:t>
            </a:r>
            <a:r>
              <a:rPr lang="en-US" sz="4800" b="1" dirty="0"/>
              <a:t> </a:t>
            </a:r>
            <a:r>
              <a:rPr lang="en-US" sz="4000" b="1" dirty="0"/>
              <a:t>felt</a:t>
            </a:r>
            <a:r>
              <a:rPr lang="en-US" sz="4800" b="1" dirty="0"/>
              <a:t> </a:t>
            </a:r>
            <a:r>
              <a:rPr lang="en-US" sz="4000" b="1" dirty="0"/>
              <a:t>at</a:t>
            </a:r>
            <a:r>
              <a:rPr lang="en-US" sz="4800" b="1" dirty="0"/>
              <a:t> </a:t>
            </a:r>
            <a:r>
              <a:rPr lang="en-US" sz="4000" b="1" dirty="0"/>
              <a:t>the</a:t>
            </a:r>
            <a:r>
              <a:rPr lang="en-US" sz="4800" b="1" dirty="0"/>
              <a:t> </a:t>
            </a:r>
            <a:r>
              <a:rPr lang="en-US" sz="4000" b="1" dirty="0"/>
              <a:t>end</a:t>
            </a:r>
            <a:r>
              <a:rPr lang="en-US" sz="4800" b="1" dirty="0"/>
              <a:t> </a:t>
            </a:r>
            <a:r>
              <a:rPr lang="en-US" sz="4000" b="1" dirty="0"/>
              <a:t>of</a:t>
            </a:r>
            <a:r>
              <a:rPr lang="en-US" sz="4800" b="1" dirty="0"/>
              <a:t> </a:t>
            </a:r>
            <a:r>
              <a:rPr lang="en-US" sz="4000" b="1" dirty="0"/>
              <a:t>the</a:t>
            </a:r>
            <a:r>
              <a:rPr lang="en-US" sz="4800" b="1" dirty="0"/>
              <a:t> </a:t>
            </a:r>
            <a:r>
              <a:rPr lang="en-US" sz="4000" b="1" dirty="0"/>
              <a:t>visit</a:t>
            </a:r>
            <a:r>
              <a:rPr lang="en-US" sz="4800" b="1" dirty="0"/>
              <a:t>?</a:t>
            </a:r>
          </a:p>
        </p:txBody>
      </p:sp>
      <p:sp>
        <p:nvSpPr>
          <p:cNvPr id="34" name="TextBox 33">
            <a:extLst>
              <a:ext uri="{FF2B5EF4-FFF2-40B4-BE49-F238E27FC236}">
                <a16:creationId xmlns:a16="http://schemas.microsoft.com/office/drawing/2014/main" id="{50A2A9E5-6AB0-F74C-BCCE-91C43593B7B4}"/>
              </a:ext>
            </a:extLst>
          </p:cNvPr>
          <p:cNvSpPr txBox="1"/>
          <p:nvPr/>
        </p:nvSpPr>
        <p:spPr>
          <a:xfrm>
            <a:off x="21284484" y="9727933"/>
            <a:ext cx="6555215" cy="1578894"/>
          </a:xfrm>
          <a:prstGeom prst="rect">
            <a:avLst/>
          </a:prstGeom>
          <a:noFill/>
        </p:spPr>
        <p:txBody>
          <a:bodyPr wrap="square" rtlCol="0">
            <a:spAutoFit/>
          </a:bodyPr>
          <a:lstStyle/>
          <a:p>
            <a:endParaRPr lang="en-US" dirty="0"/>
          </a:p>
        </p:txBody>
      </p:sp>
      <p:graphicFrame>
        <p:nvGraphicFramePr>
          <p:cNvPr id="37" name="Chart 36">
            <a:extLst>
              <a:ext uri="{FF2B5EF4-FFF2-40B4-BE49-F238E27FC236}">
                <a16:creationId xmlns:a16="http://schemas.microsoft.com/office/drawing/2014/main" id="{9306D818-5740-5243-A522-0AAB3FBF6B85}"/>
              </a:ext>
            </a:extLst>
          </p:cNvPr>
          <p:cNvGraphicFramePr/>
          <p:nvPr>
            <p:extLst>
              <p:ext uri="{D42A27DB-BD31-4B8C-83A1-F6EECF244321}">
                <p14:modId xmlns:p14="http://schemas.microsoft.com/office/powerpoint/2010/main" val="1175083419"/>
              </p:ext>
            </p:extLst>
          </p:nvPr>
        </p:nvGraphicFramePr>
        <p:xfrm>
          <a:off x="15595983" y="3876854"/>
          <a:ext cx="5081644" cy="408952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3" name="Chart 52">
            <a:extLst>
              <a:ext uri="{FF2B5EF4-FFF2-40B4-BE49-F238E27FC236}">
                <a16:creationId xmlns:a16="http://schemas.microsoft.com/office/drawing/2014/main" id="{FAB4568F-76AC-6248-9C04-958D70F9F36B}"/>
              </a:ext>
            </a:extLst>
          </p:cNvPr>
          <p:cNvGraphicFramePr/>
          <p:nvPr>
            <p:extLst>
              <p:ext uri="{D42A27DB-BD31-4B8C-83A1-F6EECF244321}">
                <p14:modId xmlns:p14="http://schemas.microsoft.com/office/powerpoint/2010/main" val="867435629"/>
              </p:ext>
            </p:extLst>
          </p:nvPr>
        </p:nvGraphicFramePr>
        <p:xfrm>
          <a:off x="16155185" y="11955563"/>
          <a:ext cx="4126575" cy="3933081"/>
        </p:xfrm>
        <a:graphic>
          <a:graphicData uri="http://schemas.openxmlformats.org/drawingml/2006/chart">
            <c:chart xmlns:c="http://schemas.openxmlformats.org/drawingml/2006/chart" xmlns:r="http://schemas.openxmlformats.org/officeDocument/2006/relationships" r:id="rId5"/>
          </a:graphicData>
        </a:graphic>
      </p:graphicFrame>
      <p:sp>
        <p:nvSpPr>
          <p:cNvPr id="54" name="TextBox 53">
            <a:extLst>
              <a:ext uri="{FF2B5EF4-FFF2-40B4-BE49-F238E27FC236}">
                <a16:creationId xmlns:a16="http://schemas.microsoft.com/office/drawing/2014/main" id="{D7CC2523-0558-BC4A-A30C-677C138053CF}"/>
              </a:ext>
            </a:extLst>
          </p:cNvPr>
          <p:cNvSpPr txBox="1"/>
          <p:nvPr/>
        </p:nvSpPr>
        <p:spPr>
          <a:xfrm>
            <a:off x="15866164" y="10322243"/>
            <a:ext cx="6140108" cy="1323439"/>
          </a:xfrm>
          <a:prstGeom prst="rect">
            <a:avLst/>
          </a:prstGeom>
          <a:noFill/>
        </p:spPr>
        <p:txBody>
          <a:bodyPr wrap="square" rtlCol="0">
            <a:spAutoFit/>
          </a:bodyPr>
          <a:lstStyle/>
          <a:p>
            <a:r>
              <a:rPr lang="en-US" sz="4000" b="1" dirty="0"/>
              <a:t>Did the patient  express any feelings of loneliness?</a:t>
            </a:r>
          </a:p>
        </p:txBody>
      </p:sp>
      <p:sp>
        <p:nvSpPr>
          <p:cNvPr id="11" name="Rounded Rectangle 10">
            <a:extLst>
              <a:ext uri="{FF2B5EF4-FFF2-40B4-BE49-F238E27FC236}">
                <a16:creationId xmlns:a16="http://schemas.microsoft.com/office/drawing/2014/main" id="{9A5836A0-5216-934F-BD12-1C019BE24AC9}"/>
              </a:ext>
            </a:extLst>
          </p:cNvPr>
          <p:cNvSpPr/>
          <p:nvPr/>
        </p:nvSpPr>
        <p:spPr>
          <a:xfrm>
            <a:off x="41712860" y="14967447"/>
            <a:ext cx="7050699" cy="20536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Very isolating for patients being in hospital alone, apart from loved ones</a:t>
            </a:r>
          </a:p>
        </p:txBody>
      </p:sp>
      <p:sp>
        <p:nvSpPr>
          <p:cNvPr id="12" name="Rounded Rectangle 11">
            <a:extLst>
              <a:ext uri="{FF2B5EF4-FFF2-40B4-BE49-F238E27FC236}">
                <a16:creationId xmlns:a16="http://schemas.microsoft.com/office/drawing/2014/main" id="{6BE69C7D-D5DA-B841-89D5-8E0D27A0FE0D}"/>
              </a:ext>
            </a:extLst>
          </p:cNvPr>
          <p:cNvSpPr/>
          <p:nvPr/>
        </p:nvSpPr>
        <p:spPr>
          <a:xfrm>
            <a:off x="43778728" y="21575054"/>
            <a:ext cx="5467012" cy="17747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Nice to converse with a patient as a </a:t>
            </a:r>
            <a:r>
              <a:rPr lang="en-US" sz="3200" b="1" u="sng" dirty="0"/>
              <a:t>person </a:t>
            </a:r>
          </a:p>
        </p:txBody>
      </p:sp>
      <p:sp>
        <p:nvSpPr>
          <p:cNvPr id="13" name="Rounded Rectangle 12">
            <a:extLst>
              <a:ext uri="{FF2B5EF4-FFF2-40B4-BE49-F238E27FC236}">
                <a16:creationId xmlns:a16="http://schemas.microsoft.com/office/drawing/2014/main" id="{AE1A4E01-C4AC-C84C-8FA0-340E66F83ECC}"/>
              </a:ext>
            </a:extLst>
          </p:cNvPr>
          <p:cNvSpPr/>
          <p:nvPr/>
        </p:nvSpPr>
        <p:spPr>
          <a:xfrm>
            <a:off x="35438628" y="21835832"/>
            <a:ext cx="5472608" cy="14287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Valuable to follow-up with someone</a:t>
            </a:r>
          </a:p>
        </p:txBody>
      </p:sp>
      <p:sp>
        <p:nvSpPr>
          <p:cNvPr id="14" name="TextBox 13">
            <a:extLst>
              <a:ext uri="{FF2B5EF4-FFF2-40B4-BE49-F238E27FC236}">
                <a16:creationId xmlns:a16="http://schemas.microsoft.com/office/drawing/2014/main" id="{03A50024-37F5-5249-ADEC-2B3FC26CAD17}"/>
              </a:ext>
            </a:extLst>
          </p:cNvPr>
          <p:cNvSpPr txBox="1"/>
          <p:nvPr/>
        </p:nvSpPr>
        <p:spPr>
          <a:xfrm>
            <a:off x="34872246" y="18577055"/>
            <a:ext cx="15008257" cy="2554545"/>
          </a:xfrm>
          <a:prstGeom prst="rect">
            <a:avLst/>
          </a:prstGeom>
          <a:noFill/>
          <a:ln>
            <a:solidFill>
              <a:schemeClr val="accent1">
                <a:lumMod val="75000"/>
              </a:schemeClr>
            </a:solidFill>
          </a:ln>
        </p:spPr>
        <p:txBody>
          <a:bodyPr wrap="square" rtlCol="0">
            <a:spAutoFit/>
          </a:bodyPr>
          <a:lstStyle/>
          <a:p>
            <a:r>
              <a:rPr lang="en-US" sz="4000" dirty="0"/>
              <a:t>Students used the form at the end of each visit to reflect upon what they had learnt from the interaction. Encouraging reflective practice early in medical school helps to develop the student’s professional practice. </a:t>
            </a:r>
          </a:p>
        </p:txBody>
      </p:sp>
      <p:sp>
        <p:nvSpPr>
          <p:cNvPr id="17" name="TextBox 16">
            <a:extLst>
              <a:ext uri="{FF2B5EF4-FFF2-40B4-BE49-F238E27FC236}">
                <a16:creationId xmlns:a16="http://schemas.microsoft.com/office/drawing/2014/main" id="{FD8BDF64-6ABC-5D4E-B690-574FCA79F050}"/>
              </a:ext>
            </a:extLst>
          </p:cNvPr>
          <p:cNvSpPr txBox="1"/>
          <p:nvPr/>
        </p:nvSpPr>
        <p:spPr>
          <a:xfrm>
            <a:off x="15947450" y="8406346"/>
            <a:ext cx="4697609" cy="1200329"/>
          </a:xfrm>
          <a:prstGeom prst="rect">
            <a:avLst/>
          </a:prstGeom>
          <a:noFill/>
        </p:spPr>
        <p:txBody>
          <a:bodyPr wrap="square" rtlCol="0">
            <a:spAutoFit/>
          </a:bodyPr>
          <a:lstStyle/>
          <a:p>
            <a:r>
              <a:rPr lang="en-US" sz="3600" dirty="0"/>
              <a:t>Visits lasted between 15 minutes – 1 hour. </a:t>
            </a:r>
          </a:p>
        </p:txBody>
      </p:sp>
      <p:sp>
        <p:nvSpPr>
          <p:cNvPr id="20" name="Rounded Rectangular Callout 19">
            <a:extLst>
              <a:ext uri="{FF2B5EF4-FFF2-40B4-BE49-F238E27FC236}">
                <a16:creationId xmlns:a16="http://schemas.microsoft.com/office/drawing/2014/main" id="{4A580B75-3038-7040-B556-BB4E945AEB3C}"/>
              </a:ext>
            </a:extLst>
          </p:cNvPr>
          <p:cNvSpPr/>
          <p:nvPr/>
        </p:nvSpPr>
        <p:spPr>
          <a:xfrm>
            <a:off x="20989292" y="5014080"/>
            <a:ext cx="6152392" cy="3199623"/>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rPr>
              <a:t>Talked about her life. She told me how to cook a chicken and that I’ve been doing it wrong my whole life!</a:t>
            </a:r>
          </a:p>
        </p:txBody>
      </p:sp>
      <p:sp>
        <p:nvSpPr>
          <p:cNvPr id="22" name="Rounded Rectangular Callout 21">
            <a:extLst>
              <a:ext uri="{FF2B5EF4-FFF2-40B4-BE49-F238E27FC236}">
                <a16:creationId xmlns:a16="http://schemas.microsoft.com/office/drawing/2014/main" id="{4B1F10FA-5649-B749-B20B-8A274F1E1FE6}"/>
              </a:ext>
            </a:extLst>
          </p:cNvPr>
          <p:cNvSpPr/>
          <p:nvPr/>
        </p:nvSpPr>
        <p:spPr>
          <a:xfrm>
            <a:off x="25847786" y="7914876"/>
            <a:ext cx="4186501" cy="3332391"/>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rPr>
              <a:t>We spoke about how she was feeling after her stroke </a:t>
            </a:r>
          </a:p>
        </p:txBody>
      </p:sp>
      <p:sp>
        <p:nvSpPr>
          <p:cNvPr id="23" name="Rounded Rectangular Callout 22">
            <a:extLst>
              <a:ext uri="{FF2B5EF4-FFF2-40B4-BE49-F238E27FC236}">
                <a16:creationId xmlns:a16="http://schemas.microsoft.com/office/drawing/2014/main" id="{D9142D85-6C83-8041-9EB1-2332BCE7A299}"/>
              </a:ext>
            </a:extLst>
          </p:cNvPr>
          <p:cNvSpPr/>
          <p:nvPr/>
        </p:nvSpPr>
        <p:spPr>
          <a:xfrm>
            <a:off x="28396415" y="4991870"/>
            <a:ext cx="5823599" cy="2917227"/>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bg1"/>
                </a:solidFill>
              </a:rPr>
              <a:t>Discussed her health conditions, her family and plans for Christmas.</a:t>
            </a:r>
          </a:p>
        </p:txBody>
      </p:sp>
      <p:sp>
        <p:nvSpPr>
          <p:cNvPr id="24" name="TextBox 23">
            <a:extLst>
              <a:ext uri="{FF2B5EF4-FFF2-40B4-BE49-F238E27FC236}">
                <a16:creationId xmlns:a16="http://schemas.microsoft.com/office/drawing/2014/main" id="{610BC24A-3CA0-A34C-BE94-D0A70D5E41F8}"/>
              </a:ext>
            </a:extLst>
          </p:cNvPr>
          <p:cNvSpPr txBox="1"/>
          <p:nvPr/>
        </p:nvSpPr>
        <p:spPr>
          <a:xfrm>
            <a:off x="24780618" y="4179843"/>
            <a:ext cx="9001000" cy="769441"/>
          </a:xfrm>
          <a:prstGeom prst="rect">
            <a:avLst/>
          </a:prstGeom>
          <a:noFill/>
        </p:spPr>
        <p:txBody>
          <a:bodyPr wrap="square" rtlCol="0">
            <a:spAutoFit/>
          </a:bodyPr>
          <a:lstStyle/>
          <a:p>
            <a:r>
              <a:rPr lang="en-US" sz="4400" b="1" dirty="0"/>
              <a:t>What did you discuss?</a:t>
            </a:r>
          </a:p>
        </p:txBody>
      </p:sp>
      <p:graphicFrame>
        <p:nvGraphicFramePr>
          <p:cNvPr id="26" name="Diagram 25">
            <a:extLst>
              <a:ext uri="{FF2B5EF4-FFF2-40B4-BE49-F238E27FC236}">
                <a16:creationId xmlns:a16="http://schemas.microsoft.com/office/drawing/2014/main" id="{440C133A-8215-EF49-9D18-1C00DAD482F7}"/>
              </a:ext>
            </a:extLst>
          </p:cNvPr>
          <p:cNvGraphicFramePr/>
          <p:nvPr>
            <p:extLst>
              <p:ext uri="{D42A27DB-BD31-4B8C-83A1-F6EECF244321}">
                <p14:modId xmlns:p14="http://schemas.microsoft.com/office/powerpoint/2010/main" val="3900087779"/>
              </p:ext>
            </p:extLst>
          </p:nvPr>
        </p:nvGraphicFramePr>
        <p:xfrm>
          <a:off x="21284484" y="12701453"/>
          <a:ext cx="12293247" cy="596333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8" name="TextBox 27">
            <a:extLst>
              <a:ext uri="{FF2B5EF4-FFF2-40B4-BE49-F238E27FC236}">
                <a16:creationId xmlns:a16="http://schemas.microsoft.com/office/drawing/2014/main" id="{A3ED053B-2CE6-7A46-856F-E6CB1AFCB0B7}"/>
              </a:ext>
            </a:extLst>
          </p:cNvPr>
          <p:cNvSpPr txBox="1"/>
          <p:nvPr/>
        </p:nvSpPr>
        <p:spPr>
          <a:xfrm>
            <a:off x="26630342" y="20611202"/>
            <a:ext cx="6768752" cy="1938992"/>
          </a:xfrm>
          <a:prstGeom prst="rect">
            <a:avLst/>
          </a:prstGeom>
          <a:noFill/>
          <a:ln>
            <a:solidFill>
              <a:schemeClr val="accent1">
                <a:lumMod val="75000"/>
              </a:schemeClr>
            </a:solidFill>
          </a:ln>
        </p:spPr>
        <p:txBody>
          <a:bodyPr wrap="square" rtlCol="0">
            <a:spAutoFit/>
          </a:bodyPr>
          <a:lstStyle/>
          <a:p>
            <a:r>
              <a:rPr lang="en-US" sz="4000" dirty="0">
                <a:latin typeface="Bradley Hand" pitchFamily="2" charset="77"/>
              </a:rPr>
              <a:t>Hopefully happy to have someone to talk to/express her issues</a:t>
            </a:r>
          </a:p>
        </p:txBody>
      </p:sp>
      <p:sp>
        <p:nvSpPr>
          <p:cNvPr id="33" name="TextBox 32">
            <a:extLst>
              <a:ext uri="{FF2B5EF4-FFF2-40B4-BE49-F238E27FC236}">
                <a16:creationId xmlns:a16="http://schemas.microsoft.com/office/drawing/2014/main" id="{53A41299-2F6E-FC49-9FD8-0A8E9CE6EAC8}"/>
              </a:ext>
            </a:extLst>
          </p:cNvPr>
          <p:cNvSpPr txBox="1"/>
          <p:nvPr/>
        </p:nvSpPr>
        <p:spPr>
          <a:xfrm>
            <a:off x="16210172" y="20734264"/>
            <a:ext cx="9098359" cy="1938992"/>
          </a:xfrm>
          <a:prstGeom prst="rect">
            <a:avLst/>
          </a:prstGeom>
          <a:noFill/>
          <a:ln>
            <a:solidFill>
              <a:schemeClr val="accent1">
                <a:lumMod val="75000"/>
              </a:schemeClr>
            </a:solidFill>
          </a:ln>
        </p:spPr>
        <p:txBody>
          <a:bodyPr wrap="square" rtlCol="0">
            <a:spAutoFit/>
          </a:bodyPr>
          <a:lstStyle/>
          <a:p>
            <a:r>
              <a:rPr lang="en-US" sz="4000" dirty="0">
                <a:latin typeface="Bradley Hand" pitchFamily="2" charset="77"/>
              </a:rPr>
              <a:t>Happy I think – much more cheerful by the end of the visit and I have planned to see her tomorrow as well</a:t>
            </a:r>
          </a:p>
        </p:txBody>
      </p:sp>
      <p:sp>
        <p:nvSpPr>
          <p:cNvPr id="36" name="TextBox 35">
            <a:extLst>
              <a:ext uri="{FF2B5EF4-FFF2-40B4-BE49-F238E27FC236}">
                <a16:creationId xmlns:a16="http://schemas.microsoft.com/office/drawing/2014/main" id="{FC4C0024-BB9D-3141-B9EC-C3A1E643AD41}"/>
              </a:ext>
            </a:extLst>
          </p:cNvPr>
          <p:cNvSpPr txBox="1"/>
          <p:nvPr/>
        </p:nvSpPr>
        <p:spPr>
          <a:xfrm>
            <a:off x="28005578" y="24225794"/>
            <a:ext cx="6320785" cy="1323439"/>
          </a:xfrm>
          <a:prstGeom prst="rect">
            <a:avLst/>
          </a:prstGeom>
          <a:noFill/>
          <a:ln>
            <a:solidFill>
              <a:schemeClr val="accent1">
                <a:lumMod val="75000"/>
              </a:schemeClr>
            </a:solidFill>
          </a:ln>
        </p:spPr>
        <p:txBody>
          <a:bodyPr wrap="square" rtlCol="0">
            <a:spAutoFit/>
          </a:bodyPr>
          <a:lstStyle/>
          <a:p>
            <a:r>
              <a:rPr lang="en-US" sz="4000" dirty="0">
                <a:latin typeface="Bradley Hand" pitchFamily="2" charset="77"/>
              </a:rPr>
              <a:t>Happy to have met someone new</a:t>
            </a:r>
          </a:p>
        </p:txBody>
      </p:sp>
      <p:sp>
        <p:nvSpPr>
          <p:cNvPr id="39" name="TextBox 38">
            <a:extLst>
              <a:ext uri="{FF2B5EF4-FFF2-40B4-BE49-F238E27FC236}">
                <a16:creationId xmlns:a16="http://schemas.microsoft.com/office/drawing/2014/main" id="{6E37322E-F2D7-C242-9CD1-253FC58E178D}"/>
              </a:ext>
            </a:extLst>
          </p:cNvPr>
          <p:cNvSpPr txBox="1"/>
          <p:nvPr/>
        </p:nvSpPr>
        <p:spPr>
          <a:xfrm>
            <a:off x="16216727" y="24568376"/>
            <a:ext cx="5601005" cy="707886"/>
          </a:xfrm>
          <a:prstGeom prst="rect">
            <a:avLst/>
          </a:prstGeom>
          <a:noFill/>
          <a:ln>
            <a:solidFill>
              <a:schemeClr val="accent1">
                <a:lumMod val="75000"/>
              </a:schemeClr>
            </a:solidFill>
          </a:ln>
        </p:spPr>
        <p:txBody>
          <a:bodyPr wrap="square" rtlCol="0">
            <a:spAutoFit/>
          </a:bodyPr>
          <a:lstStyle/>
          <a:p>
            <a:r>
              <a:rPr lang="en-US" sz="4000" dirty="0">
                <a:latin typeface="Bradley Hand" pitchFamily="2" charset="77"/>
              </a:rPr>
              <a:t>I hope she felt better</a:t>
            </a:r>
          </a:p>
        </p:txBody>
      </p:sp>
      <p:sp>
        <p:nvSpPr>
          <p:cNvPr id="40" name="TextBox 39">
            <a:extLst>
              <a:ext uri="{FF2B5EF4-FFF2-40B4-BE49-F238E27FC236}">
                <a16:creationId xmlns:a16="http://schemas.microsoft.com/office/drawing/2014/main" id="{366885B3-23E7-964C-8045-E2BC1CCD5189}"/>
              </a:ext>
            </a:extLst>
          </p:cNvPr>
          <p:cNvSpPr txBox="1"/>
          <p:nvPr/>
        </p:nvSpPr>
        <p:spPr>
          <a:xfrm>
            <a:off x="20744680" y="22908741"/>
            <a:ext cx="7156795" cy="1323439"/>
          </a:xfrm>
          <a:prstGeom prst="rect">
            <a:avLst/>
          </a:prstGeom>
          <a:noFill/>
          <a:ln>
            <a:solidFill>
              <a:schemeClr val="accent1">
                <a:lumMod val="75000"/>
              </a:schemeClr>
            </a:solidFill>
          </a:ln>
        </p:spPr>
        <p:txBody>
          <a:bodyPr wrap="square" rtlCol="0">
            <a:spAutoFit/>
          </a:bodyPr>
          <a:lstStyle/>
          <a:p>
            <a:r>
              <a:rPr lang="en-US" sz="4000" dirty="0">
                <a:latin typeface="Bradley Hand" pitchFamily="2" charset="77"/>
              </a:rPr>
              <a:t>Nice to see a friendly, familiar face</a:t>
            </a:r>
          </a:p>
        </p:txBody>
      </p:sp>
      <p:pic>
        <p:nvPicPr>
          <p:cNvPr id="42" name="Picture 41" descr="Graphical user interface, application, Teams&#10;&#10;Description automatically generated">
            <a:extLst>
              <a:ext uri="{FF2B5EF4-FFF2-40B4-BE49-F238E27FC236}">
                <a16:creationId xmlns:a16="http://schemas.microsoft.com/office/drawing/2014/main" id="{FE86F515-5C9B-3A42-B241-1B20164EADB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5006919" y="13278879"/>
            <a:ext cx="5426766" cy="4343860"/>
          </a:xfrm>
          <a:prstGeom prst="rect">
            <a:avLst/>
          </a:prstGeom>
        </p:spPr>
      </p:pic>
      <p:sp>
        <p:nvSpPr>
          <p:cNvPr id="45" name="TextBox 44">
            <a:extLst>
              <a:ext uri="{FF2B5EF4-FFF2-40B4-BE49-F238E27FC236}">
                <a16:creationId xmlns:a16="http://schemas.microsoft.com/office/drawing/2014/main" id="{7AD08ADD-C1F0-F143-B854-D0009DB8F3CD}"/>
              </a:ext>
            </a:extLst>
          </p:cNvPr>
          <p:cNvSpPr txBox="1"/>
          <p:nvPr/>
        </p:nvSpPr>
        <p:spPr>
          <a:xfrm>
            <a:off x="7265374" y="19023331"/>
            <a:ext cx="7635104" cy="5333768"/>
          </a:xfrm>
          <a:prstGeom prst="rect">
            <a:avLst/>
          </a:prstGeom>
          <a:noFill/>
          <a:ln>
            <a:solidFill>
              <a:schemeClr val="accent1">
                <a:lumMod val="75000"/>
              </a:schemeClr>
            </a:solidFill>
          </a:ln>
        </p:spPr>
        <p:txBody>
          <a:bodyPr wrap="square" rtlCol="0">
            <a:spAutoFit/>
          </a:bodyPr>
          <a:lstStyle/>
          <a:p>
            <a:pPr algn="ctr"/>
            <a:r>
              <a:rPr lang="en-US" sz="4400" b="1" dirty="0"/>
              <a:t>Befriending Schemes help to: </a:t>
            </a:r>
          </a:p>
          <a:p>
            <a:pPr marL="1143000" indent="-1143000">
              <a:buFont typeface="Arial" panose="020B0604020202020204" pitchFamily="34" charset="0"/>
              <a:buChar char="•"/>
            </a:pPr>
            <a:r>
              <a:rPr lang="en-US" sz="4000" dirty="0"/>
              <a:t>Nurture a partnership between patients and future clinicians</a:t>
            </a:r>
          </a:p>
          <a:p>
            <a:pPr marL="1143000" indent="-1143000">
              <a:buFont typeface="Arial" panose="020B0604020202020204" pitchFamily="34" charset="0"/>
              <a:buChar char="•"/>
            </a:pPr>
            <a:r>
              <a:rPr lang="en-US" sz="4000" dirty="0"/>
              <a:t>Encourage reflective practice</a:t>
            </a:r>
          </a:p>
          <a:p>
            <a:pPr marL="1143000" indent="-1143000">
              <a:buFont typeface="Arial" panose="020B0604020202020204" pitchFamily="34" charset="0"/>
              <a:buChar char="•"/>
            </a:pPr>
            <a:r>
              <a:rPr lang="en-US" sz="4000" dirty="0"/>
              <a:t>Tackle loneliness in hospitals</a:t>
            </a:r>
          </a:p>
          <a:p>
            <a:endParaRPr lang="en-US" dirty="0"/>
          </a:p>
        </p:txBody>
      </p:sp>
      <p:sp>
        <p:nvSpPr>
          <p:cNvPr id="46" name="TextBox 45">
            <a:extLst>
              <a:ext uri="{FF2B5EF4-FFF2-40B4-BE49-F238E27FC236}">
                <a16:creationId xmlns:a16="http://schemas.microsoft.com/office/drawing/2014/main" id="{6D2693DC-CE86-434B-B9E8-EB5E53806177}"/>
              </a:ext>
            </a:extLst>
          </p:cNvPr>
          <p:cNvSpPr txBox="1"/>
          <p:nvPr/>
        </p:nvSpPr>
        <p:spPr>
          <a:xfrm>
            <a:off x="35054539" y="23947728"/>
            <a:ext cx="14988196" cy="3302443"/>
          </a:xfrm>
          <a:prstGeom prst="rect">
            <a:avLst/>
          </a:prstGeom>
          <a:noFill/>
        </p:spPr>
        <p:txBody>
          <a:bodyPr wrap="square" rtlCol="0">
            <a:spAutoFit/>
          </a:bodyPr>
          <a:lstStyle/>
          <a:p>
            <a:r>
              <a:rPr lang="en-US" sz="2400" b="1" dirty="0">
                <a:solidFill>
                  <a:schemeClr val="accent1">
                    <a:lumMod val="75000"/>
                  </a:schemeClr>
                </a:solidFill>
              </a:rPr>
              <a:t>There are </a:t>
            </a:r>
            <a:r>
              <a:rPr lang="en-US" sz="2400" b="1">
                <a:solidFill>
                  <a:schemeClr val="accent1">
                    <a:lumMod val="75000"/>
                  </a:schemeClr>
                </a:solidFill>
              </a:rPr>
              <a:t>no conflicts </a:t>
            </a:r>
            <a:r>
              <a:rPr lang="en-US" sz="2400" b="1" dirty="0">
                <a:solidFill>
                  <a:schemeClr val="accent1">
                    <a:lumMod val="75000"/>
                  </a:schemeClr>
                </a:solidFill>
              </a:rPr>
              <a:t>of interest.</a:t>
            </a:r>
          </a:p>
          <a:p>
            <a:r>
              <a:rPr lang="en-US" sz="2400" b="1" dirty="0">
                <a:solidFill>
                  <a:schemeClr val="accent1">
                    <a:lumMod val="75000"/>
                  </a:schemeClr>
                </a:solidFill>
              </a:rPr>
              <a:t>References: </a:t>
            </a:r>
            <a:r>
              <a:rPr lang="en-US" sz="2400" dirty="0"/>
              <a:t>(1) </a:t>
            </a:r>
            <a:r>
              <a:rPr lang="en-GB" sz="2000" dirty="0"/>
              <a:t>ASSESSMENT DEPARTMENT DEFINITION OF MEDICAL PROFESSIONALISM. (2018). [online] . Available at: https://</a:t>
            </a:r>
            <a:r>
              <a:rPr lang="en-GB" sz="2000" dirty="0" err="1"/>
              <a:t>www.rcpath.org</a:t>
            </a:r>
            <a:r>
              <a:rPr lang="en-GB" sz="2000" dirty="0"/>
              <a:t>/uploads/assets/4738fece-a557-4d78-9bb6b58cd33ddbc5/Definition-of-medical-</a:t>
            </a:r>
            <a:r>
              <a:rPr lang="en-GB" sz="2000" dirty="0" err="1"/>
              <a:t>professionalism.pdf</a:t>
            </a:r>
            <a:r>
              <a:rPr lang="en-GB" sz="2000" dirty="0"/>
              <a:t> [Accessed 28 Aug. 2021].</a:t>
            </a:r>
          </a:p>
          <a:p>
            <a:r>
              <a:rPr lang="en-GB" dirty="0"/>
              <a:t>‌</a:t>
            </a:r>
          </a:p>
          <a:p>
            <a:endParaRPr lang="en-US" sz="2400" dirty="0"/>
          </a:p>
        </p:txBody>
      </p:sp>
      <p:pic>
        <p:nvPicPr>
          <p:cNvPr id="49" name="Picture 48" descr="A picture containing person, wall, indoor, standing&#10;&#10;Description automatically generated">
            <a:extLst>
              <a:ext uri="{FF2B5EF4-FFF2-40B4-BE49-F238E27FC236}">
                <a16:creationId xmlns:a16="http://schemas.microsoft.com/office/drawing/2014/main" id="{A3B5C505-1F62-E448-BCBA-392F3A3E666A}"/>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101195" y="19560926"/>
            <a:ext cx="5470216" cy="4102662"/>
          </a:xfrm>
          <a:prstGeom prst="rect">
            <a:avLst/>
          </a:prstGeom>
        </p:spPr>
      </p:pic>
      <p:cxnSp>
        <p:nvCxnSpPr>
          <p:cNvPr id="51" name="Straight Connector 50">
            <a:extLst>
              <a:ext uri="{FF2B5EF4-FFF2-40B4-BE49-F238E27FC236}">
                <a16:creationId xmlns:a16="http://schemas.microsoft.com/office/drawing/2014/main" id="{25D6A678-5643-084C-912A-13A7704478D3}"/>
              </a:ext>
            </a:extLst>
          </p:cNvPr>
          <p:cNvCxnSpPr/>
          <p:nvPr/>
        </p:nvCxnSpPr>
        <p:spPr>
          <a:xfrm>
            <a:off x="34661214" y="12900354"/>
            <a:ext cx="15409502"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17337</TotalTime>
  <Words>1023</Words>
  <Application>Microsoft Macintosh PowerPoint</Application>
  <PresentationFormat>Custom</PresentationFormat>
  <Paragraphs>77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Bradley Hand</vt:lpstr>
      <vt:lpstr>Calibri</vt:lpstr>
      <vt:lpstr>Office Theme</vt:lpstr>
      <vt:lpstr>PowerPoint Presentation</vt:lpstr>
    </vt:vector>
  </TitlesOfParts>
  <Company>Cancer Research UK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Rebecca Chan</dc:creator>
  <cp:lastModifiedBy>Becky Jordan</cp:lastModifiedBy>
  <cp:revision>157</cp:revision>
  <dcterms:created xsi:type="dcterms:W3CDTF">2016-10-27T11:55:46Z</dcterms:created>
  <dcterms:modified xsi:type="dcterms:W3CDTF">2021-09-01T17:48:06Z</dcterms:modified>
</cp:coreProperties>
</file>