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
  </p:notesMasterIdLst>
  <p:sldIdLst>
    <p:sldId id="256" r:id="rId3"/>
  </p:sldIdLst>
  <p:sldSz cx="9144000" cy="5143500" type="screen16x9"/>
  <p:notesSz cx="6858000" cy="9144000"/>
  <p:embeddedFontLst>
    <p:embeddedFont>
      <p:font typeface="Calibri" panose="020F0502020204030204" pitchFamily="34"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p:restoredTop sz="62963"/>
  </p:normalViewPr>
  <p:slideViewPr>
    <p:cSldViewPr snapToGrid="0">
      <p:cViewPr>
        <p:scale>
          <a:sx n="96" d="100"/>
          <a:sy n="96" d="100"/>
        </p:scale>
        <p:origin x="68" y="-13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ee84cca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eee84cca9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IE" sz="1100" b="0" i="0" u="none" strike="noStrike" cap="none" dirty="0">
              <a:solidFill>
                <a:srgbClr val="000000"/>
              </a:solidFill>
              <a:effectLst/>
              <a:latin typeface="Arial"/>
              <a:ea typeface="Arial"/>
              <a:cs typeface="Arial"/>
              <a:sym typeface="Arial"/>
            </a:endParaRPr>
          </a:p>
        </p:txBody>
      </p:sp>
      <p:sp>
        <p:nvSpPr>
          <p:cNvPr id="128" name="Google Shape;128;geee84cca9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7" name="Google Shape;137;p25"/>
          <p:cNvSpPr/>
          <p:nvPr/>
        </p:nvSpPr>
        <p:spPr>
          <a:xfrm>
            <a:off x="1893326" y="1062900"/>
            <a:ext cx="4717118" cy="3852764"/>
          </a:xfrm>
          <a:prstGeom prst="rect">
            <a:avLst/>
          </a:prstGeom>
          <a:solidFill>
            <a:srgbClr val="D8E2F3">
              <a:alpha val="49800"/>
            </a:srgbClr>
          </a:solid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endParaRPr lang="en" sz="6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Font typeface="Arial"/>
              <a:buNone/>
            </a:pPr>
            <a:endParaRPr sz="600" b="1"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a:buClr>
                <a:schemeClr val="dk1"/>
              </a:buClr>
            </a:pPr>
            <a:endParaRPr lang="en-IE" sz="6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Font typeface="Arial"/>
              <a:buNone/>
            </a:pPr>
            <a:endParaRPr sz="600" i="1" dirty="0">
              <a:solidFill>
                <a:srgbClr val="00B050"/>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Font typeface="Arial"/>
              <a:buNone/>
            </a:pPr>
            <a:endParaRPr sz="600" i="1" dirty="0">
              <a:solidFill>
                <a:srgbClr val="00B050"/>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Font typeface="Arial"/>
              <a:buNone/>
            </a:pPr>
            <a:endParaRPr sz="600" i="1" dirty="0">
              <a:solidFill>
                <a:srgbClr val="FF0000"/>
              </a:solidFill>
              <a:latin typeface="Arial" panose="020B0604020202020204" pitchFamily="34" charset="0"/>
              <a:cs typeface="Arial" panose="020B0604020202020204" pitchFamily="34" charset="0"/>
            </a:endParaRPr>
          </a:p>
        </p:txBody>
      </p:sp>
      <p:sp>
        <p:nvSpPr>
          <p:cNvPr id="65" name="Oval Callout 64">
            <a:extLst>
              <a:ext uri="{FF2B5EF4-FFF2-40B4-BE49-F238E27FC236}">
                <a16:creationId xmlns:a16="http://schemas.microsoft.com/office/drawing/2014/main" id="{1EE7A462-57F7-E947-9780-11BA0B4C78A9}"/>
              </a:ext>
            </a:extLst>
          </p:cNvPr>
          <p:cNvSpPr/>
          <p:nvPr/>
        </p:nvSpPr>
        <p:spPr>
          <a:xfrm>
            <a:off x="5110834" y="2122004"/>
            <a:ext cx="1392433" cy="975617"/>
          </a:xfrm>
          <a:prstGeom prst="wedgeEllipseCallout">
            <a:avLst>
              <a:gd name="adj1" fmla="val 44965"/>
              <a:gd name="adj2" fmla="val 47382"/>
            </a:avLst>
          </a:prstGeom>
          <a:solidFill>
            <a:schemeClr val="accent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pPr>
            <a:r>
              <a:rPr lang="en-IE" sz="900" i="1" dirty="0">
                <a:solidFill>
                  <a:schemeClr val="bg1"/>
                </a:solidFill>
                <a:latin typeface="Arial" panose="020B0604020202020204" pitchFamily="34" charset="0"/>
                <a:cs typeface="Arial" panose="020B0604020202020204" pitchFamily="34" charset="0"/>
              </a:rPr>
              <a:t>I remind myself I should be as professional as possible so I shouldn't feel uncomfortable.</a:t>
            </a:r>
          </a:p>
        </p:txBody>
      </p:sp>
      <p:sp>
        <p:nvSpPr>
          <p:cNvPr id="131" name="Google Shape;131;p25"/>
          <p:cNvSpPr/>
          <p:nvPr/>
        </p:nvSpPr>
        <p:spPr>
          <a:xfrm>
            <a:off x="59921" y="3595892"/>
            <a:ext cx="1749890" cy="1319772"/>
          </a:xfrm>
          <a:prstGeom prst="rect">
            <a:avLst/>
          </a:prstGeom>
          <a:solidFill>
            <a:srgbClr val="D8E2F3">
              <a:alpha val="4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lang="en" sz="90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spcBef>
                <a:spcPts val="0"/>
              </a:spcBef>
              <a:spcAft>
                <a:spcPts val="0"/>
              </a:spcAft>
              <a:buNone/>
            </a:pPr>
            <a:endParaRPr lang="en" sz="90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just" rtl="0">
              <a:spcBef>
                <a:spcPts val="0"/>
              </a:spcBef>
              <a:spcAft>
                <a:spcPts val="0"/>
              </a:spcAft>
              <a:buNone/>
            </a:pPr>
            <a:endParaRPr lang="en" sz="90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just" rtl="0">
              <a:spcBef>
                <a:spcPts val="0"/>
              </a:spcBef>
              <a:spcAft>
                <a:spcPts val="0"/>
              </a:spcAft>
              <a:buNone/>
            </a:pPr>
            <a:r>
              <a:rPr lang="en" sz="900" i="0" u="none" strike="noStrike" cap="none" dirty="0">
                <a:solidFill>
                  <a:schemeClr val="dk1"/>
                </a:solidFill>
                <a:latin typeface="Arial" panose="020B0604020202020204" pitchFamily="34" charset="0"/>
                <a:cs typeface="Arial" panose="020B0604020202020204" pitchFamily="34" charset="0"/>
                <a:sym typeface="Arial"/>
              </a:rPr>
              <a:t>A mixed methods study design was used, consisting of an online questionnaire and focus group. Sep</a:t>
            </a:r>
            <a:r>
              <a:rPr lang="en-IE" sz="900" i="0" u="none" strike="noStrike" cap="none" dirty="0">
                <a:solidFill>
                  <a:schemeClr val="dk1"/>
                </a:solidFill>
                <a:latin typeface="Arial" panose="020B0604020202020204" pitchFamily="34" charset="0"/>
                <a:cs typeface="Arial" panose="020B0604020202020204" pitchFamily="34" charset="0"/>
                <a:sym typeface="Arial"/>
              </a:rPr>
              <a:t>a</a:t>
            </a:r>
            <a:r>
              <a:rPr lang="en" sz="900" i="0" u="none" strike="noStrike" cap="none" dirty="0">
                <a:solidFill>
                  <a:schemeClr val="dk1"/>
                </a:solidFill>
                <a:latin typeface="Arial" panose="020B0604020202020204" pitchFamily="34" charset="0"/>
                <a:cs typeface="Arial" panose="020B0604020202020204" pitchFamily="34" charset="0"/>
                <a:sym typeface="Arial"/>
              </a:rPr>
              <a:t>rate inductive thematic analyses were performed on textual survey responses and focus group transcripts using Braun and Clarke’s framework. </a:t>
            </a:r>
            <a:endParaRPr sz="9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90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spcBef>
                <a:spcPts val="0"/>
              </a:spcBef>
              <a:spcAft>
                <a:spcPts val="0"/>
              </a:spcAft>
              <a:buNone/>
            </a:pPr>
            <a:r>
              <a:rPr lang="en" sz="900" i="0" u="none" strike="noStrike" cap="none" dirty="0">
                <a:solidFill>
                  <a:schemeClr val="dk1"/>
                </a:solidFill>
                <a:latin typeface="Arial" panose="020B0604020202020204" pitchFamily="34" charset="0"/>
                <a:cs typeface="Arial" panose="020B0604020202020204" pitchFamily="34" charset="0"/>
                <a:sym typeface="Arial"/>
              </a:rPr>
              <a:t> </a:t>
            </a:r>
            <a:endParaRPr sz="9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90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62" name="Rounded Rectangle 61">
            <a:extLst>
              <a:ext uri="{FF2B5EF4-FFF2-40B4-BE49-F238E27FC236}">
                <a16:creationId xmlns:a16="http://schemas.microsoft.com/office/drawing/2014/main" id="{F6823BDB-6996-B449-BE63-4AB1F38E40E2}"/>
              </a:ext>
            </a:extLst>
          </p:cNvPr>
          <p:cNvSpPr/>
          <p:nvPr/>
        </p:nvSpPr>
        <p:spPr>
          <a:xfrm>
            <a:off x="1965798" y="3310353"/>
            <a:ext cx="2456450" cy="154887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Oval Callout 35">
            <a:extLst>
              <a:ext uri="{FF2B5EF4-FFF2-40B4-BE49-F238E27FC236}">
                <a16:creationId xmlns:a16="http://schemas.microsoft.com/office/drawing/2014/main" id="{6EE4919D-BE44-AA48-A8E4-93514D4537D2}"/>
              </a:ext>
            </a:extLst>
          </p:cNvPr>
          <p:cNvSpPr/>
          <p:nvPr/>
        </p:nvSpPr>
        <p:spPr>
          <a:xfrm>
            <a:off x="3801362" y="2352863"/>
            <a:ext cx="1153546" cy="850523"/>
          </a:xfrm>
          <a:prstGeom prst="wedgeEllipseCallout">
            <a:avLst>
              <a:gd name="adj1" fmla="val -34937"/>
              <a:gd name="adj2" fmla="val 54571"/>
            </a:avLst>
          </a:prstGeom>
          <a:solidFill>
            <a:schemeClr val="accent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pPr>
            <a:r>
              <a:rPr lang="en-IE" sz="900" i="1" dirty="0">
                <a:solidFill>
                  <a:schemeClr val="bg1"/>
                </a:solidFill>
                <a:latin typeface="Arial" panose="020B0604020202020204" pitchFamily="34" charset="0"/>
                <a:cs typeface="Arial" panose="020B0604020202020204" pitchFamily="34" charset="0"/>
              </a:rPr>
              <a:t>I wouldn’t know what to do with the breasts!</a:t>
            </a:r>
          </a:p>
        </p:txBody>
      </p:sp>
      <p:sp>
        <p:nvSpPr>
          <p:cNvPr id="35" name="Oval Callout 34">
            <a:extLst>
              <a:ext uri="{FF2B5EF4-FFF2-40B4-BE49-F238E27FC236}">
                <a16:creationId xmlns:a16="http://schemas.microsoft.com/office/drawing/2014/main" id="{431D9DB3-A9DF-C443-A23B-7AD65D6316E2}"/>
              </a:ext>
            </a:extLst>
          </p:cNvPr>
          <p:cNvSpPr/>
          <p:nvPr/>
        </p:nvSpPr>
        <p:spPr>
          <a:xfrm>
            <a:off x="4032879" y="1190335"/>
            <a:ext cx="1842726" cy="975618"/>
          </a:xfrm>
          <a:prstGeom prst="wedgeEllipseCallout">
            <a:avLst>
              <a:gd name="adj1" fmla="val -39526"/>
              <a:gd name="adj2" fmla="val -52161"/>
            </a:avLst>
          </a:prstGeom>
          <a:solidFill>
            <a:schemeClr val="accent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pPr>
            <a:r>
              <a:rPr lang="en-IE" sz="900" i="1" dirty="0">
                <a:solidFill>
                  <a:schemeClr val="bg1"/>
                </a:solidFill>
                <a:latin typeface="Arial" panose="020B0604020202020204" pitchFamily="34" charset="0"/>
                <a:cs typeface="Arial" panose="020B0604020202020204" pitchFamily="34" charset="0"/>
              </a:rPr>
              <a:t>It is always the males that are encouraged to volunteer. I have had…tutors …be a bit skittish about using females…</a:t>
            </a:r>
            <a:endParaRPr lang="en-IE" sz="2800" dirty="0">
              <a:solidFill>
                <a:schemeClr val="bg1"/>
              </a:solidFill>
              <a:latin typeface="Arial" panose="020B0604020202020204" pitchFamily="34" charset="0"/>
              <a:cs typeface="Arial" panose="020B0604020202020204" pitchFamily="34" charset="0"/>
            </a:endParaRPr>
          </a:p>
        </p:txBody>
      </p:sp>
      <p:sp>
        <p:nvSpPr>
          <p:cNvPr id="130" name="Google Shape;130;p25"/>
          <p:cNvSpPr/>
          <p:nvPr/>
        </p:nvSpPr>
        <p:spPr>
          <a:xfrm>
            <a:off x="0" y="0"/>
            <a:ext cx="9144000" cy="777000"/>
          </a:xfrm>
          <a:prstGeom prst="rect">
            <a:avLst/>
          </a:prstGeom>
          <a:solidFill>
            <a:srgbClr val="1F3864"/>
          </a:solidFill>
          <a:ln>
            <a:noFill/>
          </a:ln>
        </p:spPr>
        <p:txBody>
          <a:bodyPr spcFirstLastPara="1" wrap="square" lIns="68575" tIns="34275" rIns="68575" bIns="34275" anchor="ctr" anchorCtr="0">
            <a:noAutofit/>
          </a:bodyPr>
          <a:lstStyle/>
          <a:p>
            <a:pPr marL="0" marR="0" lvl="0" indent="0" rtl="0">
              <a:spcBef>
                <a:spcPts val="0"/>
              </a:spcBef>
              <a:spcAft>
                <a:spcPts val="0"/>
              </a:spcAft>
              <a:buNone/>
            </a:pPr>
            <a:r>
              <a:rPr lang="en" dirty="0">
                <a:solidFill>
                  <a:schemeClr val="lt1"/>
                </a:solidFill>
                <a:latin typeface="Arial" panose="020B0604020202020204" pitchFamily="34" charset="0"/>
                <a:ea typeface="Poppins Medium"/>
                <a:cs typeface="Arial" panose="020B0604020202020204" pitchFamily="34" charset="0"/>
                <a:sym typeface="Poppins Medium"/>
              </a:rPr>
              <a:t>“I wouldn’t know what to do with the breasts”:  Does patient gender affect medical student confidence </a:t>
            </a:r>
          </a:p>
          <a:p>
            <a:pPr marL="0" marR="0" lvl="0" indent="0" rtl="0">
              <a:spcBef>
                <a:spcPts val="0"/>
              </a:spcBef>
              <a:spcAft>
                <a:spcPts val="0"/>
              </a:spcAft>
              <a:buNone/>
            </a:pPr>
            <a:r>
              <a:rPr lang="en-IE" dirty="0">
                <a:solidFill>
                  <a:schemeClr val="lt1"/>
                </a:solidFill>
                <a:latin typeface="Arial" panose="020B0604020202020204" pitchFamily="34" charset="0"/>
                <a:ea typeface="Poppins Medium"/>
                <a:cs typeface="Arial" panose="020B0604020202020204" pitchFamily="34" charset="0"/>
                <a:sym typeface="Poppins Medium"/>
              </a:rPr>
              <a:t>and</a:t>
            </a:r>
            <a:r>
              <a:rPr lang="en" dirty="0">
                <a:solidFill>
                  <a:schemeClr val="lt1"/>
                </a:solidFill>
                <a:latin typeface="Arial" panose="020B0604020202020204" pitchFamily="34" charset="0"/>
                <a:ea typeface="Poppins Medium"/>
                <a:cs typeface="Arial" panose="020B0604020202020204" pitchFamily="34" charset="0"/>
                <a:sym typeface="Poppins Medium"/>
              </a:rPr>
              <a:t> comfort in clinical skills? </a:t>
            </a:r>
            <a:endParaRPr lang="en" sz="1200" dirty="0">
              <a:solidFill>
                <a:schemeClr val="lt1"/>
              </a:solidFill>
              <a:latin typeface="Arial" panose="020B0604020202020204" pitchFamily="34" charset="0"/>
              <a:ea typeface="Poppins Medium"/>
              <a:cs typeface="Arial" panose="020B0604020202020204" pitchFamily="34" charset="0"/>
              <a:sym typeface="Poppins Medium"/>
            </a:endParaRPr>
          </a:p>
          <a:p>
            <a:pPr marL="0" marR="0" lvl="0" indent="0" rtl="0">
              <a:spcBef>
                <a:spcPts val="0"/>
              </a:spcBef>
              <a:spcAft>
                <a:spcPts val="0"/>
              </a:spcAft>
              <a:buNone/>
            </a:pPr>
            <a:r>
              <a:rPr lang="en" sz="8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Marina Politis</a:t>
            </a:r>
            <a:r>
              <a:rPr lang="en" sz="800" b="0" i="0" u="none" strike="noStrike" cap="none" baseline="30000" dirty="0">
                <a:solidFill>
                  <a:schemeClr val="lt1"/>
                </a:solidFill>
                <a:latin typeface="Arial" panose="020B0604020202020204" pitchFamily="34" charset="0"/>
                <a:ea typeface="Poppins Medium"/>
                <a:cs typeface="Arial" panose="020B0604020202020204" pitchFamily="34" charset="0"/>
                <a:sym typeface="Poppins Medium"/>
              </a:rPr>
              <a:t>a</a:t>
            </a:r>
            <a:r>
              <a:rPr lang="en" sz="8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 Camille AM Huser</a:t>
            </a:r>
            <a:r>
              <a:rPr lang="en" sz="800" b="0" i="0" u="none" strike="noStrike" cap="none" baseline="30000" dirty="0">
                <a:solidFill>
                  <a:schemeClr val="lt1"/>
                </a:solidFill>
                <a:latin typeface="Arial" panose="020B0604020202020204" pitchFamily="34" charset="0"/>
                <a:ea typeface="Poppins Medium"/>
                <a:cs typeface="Arial" panose="020B0604020202020204" pitchFamily="34" charset="0"/>
                <a:sym typeface="Poppins Medium"/>
              </a:rPr>
              <a:t>a</a:t>
            </a:r>
            <a:r>
              <a:rPr lang="en" sz="8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 Megan EL Brown</a:t>
            </a:r>
            <a:r>
              <a:rPr lang="en" sz="800" b="0" i="0" u="none" strike="noStrike" cap="none" baseline="30000" dirty="0">
                <a:solidFill>
                  <a:schemeClr val="lt1"/>
                </a:solidFill>
                <a:latin typeface="Arial" panose="020B0604020202020204" pitchFamily="34" charset="0"/>
                <a:ea typeface="Poppins Medium"/>
                <a:cs typeface="Arial" panose="020B0604020202020204" pitchFamily="34" charset="0"/>
                <a:sym typeface="Poppins Medium"/>
              </a:rPr>
              <a:t>b,c</a:t>
            </a:r>
            <a:r>
              <a:rPr lang="en" sz="8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 Lynsay Crawford</a:t>
            </a:r>
            <a:r>
              <a:rPr lang="en" sz="800" b="0" i="0" u="none" strike="noStrike" cap="none" baseline="30000" dirty="0">
                <a:solidFill>
                  <a:schemeClr val="lt1"/>
                </a:solidFill>
                <a:latin typeface="Arial" panose="020B0604020202020204" pitchFamily="34" charset="0"/>
                <a:ea typeface="Poppins Medium"/>
                <a:cs typeface="Arial" panose="020B0604020202020204" pitchFamily="34" charset="0"/>
                <a:sym typeface="Poppins Medium"/>
              </a:rPr>
              <a:t>a</a:t>
            </a:r>
            <a:r>
              <a:rPr lang="en" sz="8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 Lindsey Pope</a:t>
            </a:r>
            <a:r>
              <a:rPr lang="en" sz="800" b="0" i="0" u="none" strike="noStrike" cap="none" baseline="30000" dirty="0">
                <a:solidFill>
                  <a:schemeClr val="lt1"/>
                </a:solidFill>
                <a:latin typeface="Arial" panose="020B0604020202020204" pitchFamily="34" charset="0"/>
                <a:ea typeface="Poppins Medium"/>
                <a:cs typeface="Arial" panose="020B0604020202020204" pitchFamily="34" charset="0"/>
                <a:sym typeface="Poppins Medium"/>
              </a:rPr>
              <a:t>a</a:t>
            </a:r>
            <a:endParaRPr sz="8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endParaRPr>
          </a:p>
          <a:p>
            <a:r>
              <a:rPr lang="en" sz="6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a Undergraduate Medical School, University of Glasgow</a:t>
            </a:r>
            <a:r>
              <a:rPr lang="en" sz="600" dirty="0">
                <a:solidFill>
                  <a:schemeClr val="lt1"/>
                </a:solidFill>
                <a:latin typeface="Arial" panose="020B0604020202020204" pitchFamily="34" charset="0"/>
                <a:ea typeface="Poppins Medium"/>
                <a:cs typeface="Arial" panose="020B0604020202020204" pitchFamily="34" charset="0"/>
                <a:sym typeface="Poppins Medium"/>
              </a:rPr>
              <a:t> </a:t>
            </a:r>
            <a:r>
              <a:rPr lang="en" sz="6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b Health Professions Education Unit, Hull York Medical School, University of York c </a:t>
            </a:r>
            <a:r>
              <a:rPr lang="en-IE" sz="600" dirty="0">
                <a:solidFill>
                  <a:schemeClr val="lt1"/>
                </a:solidFill>
                <a:latin typeface="Arial" panose="020B0604020202020204" pitchFamily="34" charset="0"/>
                <a:ea typeface="Poppins Medium"/>
                <a:cs typeface="Arial" panose="020B0604020202020204" pitchFamily="34" charset="0"/>
                <a:sym typeface="Poppins Medium"/>
              </a:rPr>
              <a:t>MEdIC</a:t>
            </a:r>
            <a:r>
              <a:rPr lang="en" sz="6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 Imperial College London</a:t>
            </a:r>
            <a:endParaRPr sz="1200" dirty="0">
              <a:latin typeface="Arial" panose="020B0604020202020204" pitchFamily="34" charset="0"/>
              <a:cs typeface="Arial" panose="020B0604020202020204" pitchFamily="34" charset="0"/>
            </a:endParaRPr>
          </a:p>
          <a:p>
            <a:pPr marL="0" marR="0" lvl="0" indent="0" rtl="0">
              <a:spcBef>
                <a:spcPts val="0"/>
              </a:spcBef>
              <a:spcAft>
                <a:spcPts val="0"/>
              </a:spcAft>
              <a:buNone/>
            </a:pPr>
            <a:r>
              <a:rPr lang="en" sz="600" b="0" i="0" u="none" strike="noStrike" cap="none" dirty="0">
                <a:solidFill>
                  <a:schemeClr val="lt1"/>
                </a:solidFill>
                <a:latin typeface="Arial" panose="020B0604020202020204" pitchFamily="34" charset="0"/>
                <a:ea typeface="Poppins Medium"/>
                <a:cs typeface="Arial" panose="020B0604020202020204" pitchFamily="34" charset="0"/>
                <a:sym typeface="Poppins Medium"/>
              </a:rPr>
              <a:t>Corresponding author contact details: </a:t>
            </a:r>
            <a:r>
              <a:rPr lang="en" sz="600" u="none" strike="noStrike" cap="none" dirty="0">
                <a:solidFill>
                  <a:schemeClr val="lt1"/>
                </a:solidFill>
                <a:latin typeface="Arial" panose="020B0604020202020204" pitchFamily="34" charset="0"/>
                <a:ea typeface="Poppins Medium"/>
                <a:cs typeface="Arial" panose="020B0604020202020204" pitchFamily="34" charset="0"/>
                <a:sym typeface="Poppins Medium"/>
              </a:rPr>
              <a:t>marina.politis@gmail.com, twitter @marinadpol</a:t>
            </a:r>
            <a:endParaRPr sz="1200" dirty="0">
              <a:latin typeface="Arial" panose="020B0604020202020204" pitchFamily="34" charset="0"/>
              <a:cs typeface="Arial" panose="020B0604020202020204" pitchFamily="34" charset="0"/>
            </a:endParaRPr>
          </a:p>
        </p:txBody>
      </p:sp>
      <p:sp>
        <p:nvSpPr>
          <p:cNvPr id="132" name="Google Shape;132;p25"/>
          <p:cNvSpPr/>
          <p:nvPr/>
        </p:nvSpPr>
        <p:spPr>
          <a:xfrm>
            <a:off x="56180" y="941501"/>
            <a:ext cx="1755703" cy="2328904"/>
          </a:xfrm>
          <a:prstGeom prst="rect">
            <a:avLst/>
          </a:prstGeom>
          <a:solidFill>
            <a:srgbClr val="D8E2F3">
              <a:alpha val="49800"/>
            </a:srgbClr>
          </a:solidFill>
          <a:ln>
            <a:noFill/>
          </a:ln>
        </p:spPr>
        <p:txBody>
          <a:bodyPr spcFirstLastPara="1" wrap="square" lIns="68575" tIns="34275" rIns="68575" bIns="34275" anchor="ctr" anchorCtr="0">
            <a:noAutofit/>
          </a:bodyPr>
          <a:lstStyle/>
          <a:p>
            <a:pPr marL="0" marR="0" lvl="0" indent="0" algn="just" rtl="0">
              <a:spcBef>
                <a:spcPts val="0"/>
              </a:spcBef>
              <a:spcAft>
                <a:spcPts val="0"/>
              </a:spcAft>
              <a:buNone/>
            </a:pPr>
            <a:r>
              <a:rPr lang="en" sz="900" b="0" i="0" u="none" strike="noStrike" cap="none" dirty="0">
                <a:solidFill>
                  <a:schemeClr val="dk1"/>
                </a:solidFill>
                <a:latin typeface="Arial" panose="020B0604020202020204" pitchFamily="34" charset="0"/>
                <a:cs typeface="Arial" panose="020B0604020202020204" pitchFamily="34" charset="0"/>
                <a:sym typeface="Arial"/>
              </a:rPr>
              <a:t>Gender bias costs lives: in the last decade, deaths of more than 8200 women in England and Wales could have been prevented had they received the same standard of care as men (BHF, 2019). </a:t>
            </a:r>
          </a:p>
          <a:p>
            <a:pPr marL="0" marR="0" lvl="0" indent="0" algn="l" rtl="0">
              <a:spcBef>
                <a:spcPts val="0"/>
              </a:spcBef>
              <a:spcAft>
                <a:spcPts val="0"/>
              </a:spcAft>
              <a:buNone/>
            </a:pPr>
            <a:endParaRPr lang="en" sz="900" dirty="0">
              <a:solidFill>
                <a:schemeClr val="dk1"/>
              </a:solidFill>
              <a:latin typeface="Arial" panose="020B0604020202020204" pitchFamily="34" charset="0"/>
              <a:cs typeface="Arial" panose="020B0604020202020204" pitchFamily="34" charset="0"/>
            </a:endParaRPr>
          </a:p>
          <a:p>
            <a:pPr marL="0" marR="0" lvl="0" indent="0" algn="just" rtl="0">
              <a:spcBef>
                <a:spcPts val="0"/>
              </a:spcBef>
              <a:spcAft>
                <a:spcPts val="0"/>
              </a:spcAft>
              <a:buNone/>
            </a:pPr>
            <a:r>
              <a:rPr lang="en" sz="900" dirty="0">
                <a:solidFill>
                  <a:schemeClr val="dk1"/>
                </a:solidFill>
                <a:latin typeface="Arial" panose="020B0604020202020204" pitchFamily="34" charset="0"/>
                <a:cs typeface="Arial" panose="020B0604020202020204" pitchFamily="34" charset="0"/>
              </a:rPr>
              <a:t>To inform institutional gender equity and equality strategies, </a:t>
            </a:r>
            <a:r>
              <a:rPr lang="en" sz="900" dirty="0">
                <a:solidFill>
                  <a:schemeClr val="dk1"/>
                </a:solidFill>
                <a:latin typeface="Arial" panose="020B0604020202020204" pitchFamily="34" charset="0"/>
                <a:cs typeface="Arial" panose="020B0604020202020204" pitchFamily="34" charset="0"/>
                <a:sym typeface="Arial"/>
              </a:rPr>
              <a:t>we explored whether patient gender affects medical students’ levels of confidence and comfort in undertaking clinical examination skills</a:t>
            </a:r>
            <a:r>
              <a:rPr lang="en" sz="900" dirty="0">
                <a:solidFill>
                  <a:schemeClr val="dk1"/>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
        <p:nvSpPr>
          <p:cNvPr id="133" name="Google Shape;133;p25"/>
          <p:cNvSpPr/>
          <p:nvPr/>
        </p:nvSpPr>
        <p:spPr>
          <a:xfrm>
            <a:off x="56180" y="819900"/>
            <a:ext cx="1751156" cy="231900"/>
          </a:xfrm>
          <a:prstGeom prst="rect">
            <a:avLst/>
          </a:prstGeom>
          <a:solidFill>
            <a:srgbClr val="8DA9D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dirty="0">
                <a:solidFill>
                  <a:schemeClr val="lt1"/>
                </a:solidFill>
                <a:latin typeface="Arial" panose="020B0604020202020204" pitchFamily="34" charset="0"/>
                <a:ea typeface="Poppins Medium"/>
                <a:cs typeface="Arial" panose="020B0604020202020204" pitchFamily="34" charset="0"/>
                <a:sym typeface="Poppins Medium"/>
              </a:rPr>
              <a:t>INTRODUCTION</a:t>
            </a:r>
            <a:endParaRPr sz="1100" dirty="0">
              <a:latin typeface="Arial" panose="020B0604020202020204" pitchFamily="34" charset="0"/>
              <a:cs typeface="Arial" panose="020B0604020202020204" pitchFamily="34" charset="0"/>
            </a:endParaRPr>
          </a:p>
        </p:txBody>
      </p:sp>
      <p:sp>
        <p:nvSpPr>
          <p:cNvPr id="134" name="Google Shape;134;p25"/>
          <p:cNvSpPr/>
          <p:nvPr/>
        </p:nvSpPr>
        <p:spPr>
          <a:xfrm>
            <a:off x="69617" y="3360434"/>
            <a:ext cx="1749890" cy="243000"/>
          </a:xfrm>
          <a:prstGeom prst="rect">
            <a:avLst/>
          </a:prstGeom>
          <a:solidFill>
            <a:srgbClr val="8DA9D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dirty="0">
                <a:solidFill>
                  <a:schemeClr val="lt1"/>
                </a:solidFill>
                <a:latin typeface="Arial" panose="020B0604020202020204" pitchFamily="34" charset="0"/>
                <a:ea typeface="Poppins Medium"/>
                <a:cs typeface="Arial" panose="020B0604020202020204" pitchFamily="34" charset="0"/>
                <a:sym typeface="Poppins Medium"/>
              </a:rPr>
              <a:t>METHODS</a:t>
            </a:r>
            <a:endParaRPr sz="1100" dirty="0">
              <a:latin typeface="Arial" panose="020B0604020202020204" pitchFamily="34" charset="0"/>
              <a:cs typeface="Arial" panose="020B0604020202020204" pitchFamily="34" charset="0"/>
            </a:endParaRPr>
          </a:p>
        </p:txBody>
      </p:sp>
      <p:sp>
        <p:nvSpPr>
          <p:cNvPr id="135" name="Google Shape;135;p25"/>
          <p:cNvSpPr/>
          <p:nvPr/>
        </p:nvSpPr>
        <p:spPr>
          <a:xfrm>
            <a:off x="1885928" y="820000"/>
            <a:ext cx="4724521" cy="243000"/>
          </a:xfrm>
          <a:prstGeom prst="rect">
            <a:avLst/>
          </a:prstGeom>
          <a:solidFill>
            <a:schemeClr val="accent1">
              <a:lumMod val="60000"/>
              <a:lumOff val="4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dirty="0">
                <a:solidFill>
                  <a:schemeClr val="lt1"/>
                </a:solidFill>
                <a:latin typeface="Arial" panose="020B0604020202020204" pitchFamily="34" charset="0"/>
                <a:ea typeface="Poppins Medium"/>
                <a:cs typeface="Arial" panose="020B0604020202020204" pitchFamily="34" charset="0"/>
                <a:sym typeface="Poppins Medium"/>
              </a:rPr>
              <a:t>RESULTS</a:t>
            </a:r>
            <a:endParaRPr sz="1100" dirty="0">
              <a:latin typeface="Arial" panose="020B0604020202020204" pitchFamily="34" charset="0"/>
              <a:cs typeface="Arial" panose="020B0604020202020204" pitchFamily="34" charset="0"/>
            </a:endParaRPr>
          </a:p>
        </p:txBody>
      </p:sp>
      <p:sp>
        <p:nvSpPr>
          <p:cNvPr id="136" name="Google Shape;136;p25"/>
          <p:cNvSpPr/>
          <p:nvPr/>
        </p:nvSpPr>
        <p:spPr>
          <a:xfrm>
            <a:off x="6691886" y="3595893"/>
            <a:ext cx="2378873" cy="1319772"/>
          </a:xfrm>
          <a:prstGeom prst="rect">
            <a:avLst/>
          </a:prstGeom>
          <a:solidFill>
            <a:srgbClr val="D8E2F3">
              <a:alpha val="49800"/>
            </a:srgbClr>
          </a:solidFill>
          <a:ln>
            <a:noFill/>
          </a:ln>
        </p:spPr>
        <p:txBody>
          <a:bodyPr spcFirstLastPara="1" wrap="square" lIns="68575" tIns="34275" rIns="68575" bIns="34275" anchor="ctr" anchorCtr="0">
            <a:noAutofit/>
          </a:bodyPr>
          <a:lstStyle/>
          <a:p>
            <a:pPr marL="0" marR="0" lvl="0" indent="0" algn="just" rtl="0">
              <a:spcBef>
                <a:spcPts val="0"/>
              </a:spcBef>
              <a:spcAft>
                <a:spcPts val="0"/>
              </a:spcAft>
              <a:buNone/>
            </a:pPr>
            <a:r>
              <a:rPr lang="en" sz="900" dirty="0">
                <a:solidFill>
                  <a:schemeClr val="dk1"/>
                </a:solidFill>
                <a:latin typeface="Arial" panose="020B0604020202020204" pitchFamily="34" charset="0"/>
                <a:cs typeface="Arial" panose="020B0604020202020204" pitchFamily="34" charset="0"/>
              </a:rPr>
              <a:t>Practical actions taken at the Medical School in question are:</a:t>
            </a:r>
          </a:p>
          <a:p>
            <a:pPr marL="171450" marR="0" lvl="0" indent="-171450" algn="l" rtl="0">
              <a:spcBef>
                <a:spcPts val="0"/>
              </a:spcBef>
              <a:spcAft>
                <a:spcPts val="0"/>
              </a:spcAft>
              <a:buFont typeface="Arial" panose="020B0604020202020204" pitchFamily="34" charset="0"/>
              <a:buChar char="•"/>
            </a:pPr>
            <a:r>
              <a:rPr lang="en" sz="900" dirty="0">
                <a:solidFill>
                  <a:schemeClr val="dk1"/>
                </a:solidFill>
                <a:latin typeface="Arial" panose="020B0604020202020204" pitchFamily="34" charset="0"/>
                <a:cs typeface="Arial" panose="020B0604020202020204" pitchFamily="34" charset="0"/>
              </a:rPr>
              <a:t>Provide information on gender and clinical skills in course handbook.</a:t>
            </a:r>
          </a:p>
          <a:p>
            <a:pPr marL="171450" marR="0" lvl="0" indent="-171450" algn="l" rtl="0">
              <a:spcBef>
                <a:spcPts val="0"/>
              </a:spcBef>
              <a:spcAft>
                <a:spcPts val="0"/>
              </a:spcAft>
              <a:buFont typeface="Arial" panose="020B0604020202020204" pitchFamily="34" charset="0"/>
              <a:buChar char="•"/>
            </a:pPr>
            <a:r>
              <a:rPr lang="en" sz="900" dirty="0">
                <a:solidFill>
                  <a:schemeClr val="dk1"/>
                </a:solidFill>
                <a:latin typeface="Arial" panose="020B0604020202020204" pitchFamily="34" charset="0"/>
                <a:cs typeface="Arial" panose="020B0604020202020204" pitchFamily="34" charset="0"/>
              </a:rPr>
              <a:t>Schedule time to discuss gender and clinical skills in small group setting.</a:t>
            </a:r>
          </a:p>
          <a:p>
            <a:pPr marL="171450" marR="0" lvl="0" indent="-171450" algn="l" rtl="0">
              <a:spcBef>
                <a:spcPts val="0"/>
              </a:spcBef>
              <a:spcAft>
                <a:spcPts val="0"/>
              </a:spcAft>
              <a:buFont typeface="Arial" panose="020B0604020202020204" pitchFamily="34" charset="0"/>
              <a:buChar char="•"/>
            </a:pPr>
            <a:r>
              <a:rPr lang="en" sz="900" dirty="0">
                <a:solidFill>
                  <a:schemeClr val="dk1"/>
                </a:solidFill>
                <a:latin typeface="Arial" panose="020B0604020202020204" pitchFamily="34" charset="0"/>
                <a:cs typeface="Arial" panose="020B0604020202020204" pitchFamily="34" charset="0"/>
              </a:rPr>
              <a:t>Ensure assessment supports practice of clinical skills on female patients.</a:t>
            </a:r>
            <a:endParaRPr sz="900" dirty="0">
              <a:solidFill>
                <a:schemeClr val="dk1"/>
              </a:solidFill>
              <a:latin typeface="Arial" panose="020B0604020202020204" pitchFamily="34" charset="0"/>
              <a:cs typeface="Arial" panose="020B0604020202020204" pitchFamily="34" charset="0"/>
            </a:endParaRPr>
          </a:p>
        </p:txBody>
      </p:sp>
      <p:sp>
        <p:nvSpPr>
          <p:cNvPr id="138" name="Google Shape;138;p25"/>
          <p:cNvSpPr/>
          <p:nvPr/>
        </p:nvSpPr>
        <p:spPr>
          <a:xfrm>
            <a:off x="6686683" y="1032001"/>
            <a:ext cx="2384077" cy="2238404"/>
          </a:xfrm>
          <a:prstGeom prst="rect">
            <a:avLst/>
          </a:prstGeom>
          <a:solidFill>
            <a:srgbClr val="D8E2F3">
              <a:alpha val="49800"/>
            </a:srgbClr>
          </a:solidFill>
          <a:ln>
            <a:noFill/>
          </a:ln>
        </p:spPr>
        <p:txBody>
          <a:bodyPr spcFirstLastPara="1" wrap="square" lIns="68575" tIns="34275" rIns="68575" bIns="34275" anchor="ctr" anchorCtr="0">
            <a:noAutofit/>
          </a:bodyPr>
          <a:lstStyle/>
          <a:p>
            <a:pPr marL="0" lvl="0" indent="0" algn="just" rtl="0">
              <a:spcBef>
                <a:spcPts val="0"/>
              </a:spcBef>
              <a:spcAft>
                <a:spcPts val="0"/>
              </a:spcAft>
              <a:buSzPts val="1100"/>
              <a:buNone/>
            </a:pPr>
            <a:r>
              <a:rPr lang="en" sz="900" dirty="0">
                <a:solidFill>
                  <a:schemeClr val="dk1"/>
                </a:solidFill>
                <a:latin typeface="Arial" panose="020B0604020202020204" pitchFamily="34" charset="0"/>
                <a:cs typeface="Arial" panose="020B0604020202020204" pitchFamily="34" charset="0"/>
              </a:rPr>
              <a:t>Participants perceived teaching as androcentric, demonstrating how men are still presented as the ‘norm. They perceived tutors as reinforcing stereotypes related to gender by discouraging female volunteers. This reported gender bias may be a form of benevolent sexism, which, although well-intentioned, propagates stereotypes.</a:t>
            </a:r>
            <a:endParaRPr sz="9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sz="900" dirty="0">
              <a:solidFill>
                <a:schemeClr val="dk1"/>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a:buNone/>
            </a:pPr>
            <a:r>
              <a:rPr lang="en" sz="900" dirty="0">
                <a:solidFill>
                  <a:schemeClr val="dk1"/>
                </a:solidFill>
                <a:latin typeface="Arial" panose="020B0604020202020204" pitchFamily="34" charset="0"/>
                <a:cs typeface="Arial" panose="020B0604020202020204" pitchFamily="34" charset="0"/>
              </a:rPr>
              <a:t>This highlights how ‘professionalism’ can be veiled implicit sexism – although tutors may believe they are protecting female students, this may promote benevolent sexism.</a:t>
            </a:r>
            <a:r>
              <a:rPr lang="en-IE" sz="900" dirty="0">
                <a:solidFill>
                  <a:schemeClr val="dk1"/>
                </a:solidFill>
                <a:latin typeface="Arial" panose="020B0604020202020204" pitchFamily="34" charset="0"/>
                <a:cs typeface="Arial" panose="020B0604020202020204" pitchFamily="34" charset="0"/>
              </a:rPr>
              <a:t> The contrary is also the case, students highlighting professionalism as a reason for equal comfort/confidence.</a:t>
            </a:r>
          </a:p>
        </p:txBody>
      </p:sp>
      <p:sp>
        <p:nvSpPr>
          <p:cNvPr id="139" name="Google Shape;139;p25"/>
          <p:cNvSpPr/>
          <p:nvPr/>
        </p:nvSpPr>
        <p:spPr>
          <a:xfrm>
            <a:off x="6687974" y="822569"/>
            <a:ext cx="2376389" cy="240331"/>
          </a:xfrm>
          <a:prstGeom prst="rect">
            <a:avLst/>
          </a:prstGeom>
          <a:solidFill>
            <a:srgbClr val="8DA9D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dirty="0">
                <a:solidFill>
                  <a:schemeClr val="lt1"/>
                </a:solidFill>
                <a:latin typeface="Arial" panose="020B0604020202020204" pitchFamily="34" charset="0"/>
                <a:ea typeface="Poppins Medium"/>
                <a:cs typeface="Arial" panose="020B0604020202020204" pitchFamily="34" charset="0"/>
                <a:sym typeface="Poppins Medium"/>
              </a:rPr>
              <a:t>    </a:t>
            </a:r>
            <a:r>
              <a:rPr lang="en" sz="1500" dirty="0">
                <a:solidFill>
                  <a:schemeClr val="lt1"/>
                </a:solidFill>
                <a:latin typeface="Arial" panose="020B0604020202020204" pitchFamily="34" charset="0"/>
                <a:ea typeface="Poppins Medium"/>
                <a:cs typeface="Arial" panose="020B0604020202020204" pitchFamily="34" charset="0"/>
                <a:sym typeface="Poppins Medium"/>
              </a:rPr>
              <a:t>DISCUSSION</a:t>
            </a:r>
            <a:endParaRPr sz="1800" dirty="0">
              <a:solidFill>
                <a:schemeClr val="lt1"/>
              </a:solidFill>
              <a:latin typeface="Arial" panose="020B0604020202020204" pitchFamily="34" charset="0"/>
              <a:ea typeface="Poppins Medium"/>
              <a:cs typeface="Arial" panose="020B0604020202020204" pitchFamily="34" charset="0"/>
              <a:sym typeface="Poppins Medium"/>
            </a:endParaRPr>
          </a:p>
        </p:txBody>
      </p:sp>
      <p:sp>
        <p:nvSpPr>
          <p:cNvPr id="140" name="Google Shape;140;p25"/>
          <p:cNvSpPr/>
          <p:nvPr/>
        </p:nvSpPr>
        <p:spPr>
          <a:xfrm>
            <a:off x="6691887" y="3355562"/>
            <a:ext cx="2387844" cy="240330"/>
          </a:xfrm>
          <a:prstGeom prst="rect">
            <a:avLst/>
          </a:prstGeom>
          <a:solidFill>
            <a:srgbClr val="8DA9D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dirty="0">
                <a:solidFill>
                  <a:schemeClr val="lt1"/>
                </a:solidFill>
                <a:latin typeface="Arial" panose="020B0604020202020204" pitchFamily="34" charset="0"/>
                <a:ea typeface="Poppins Medium"/>
                <a:cs typeface="Arial" panose="020B0604020202020204" pitchFamily="34" charset="0"/>
                <a:sym typeface="Poppins Medium"/>
              </a:rPr>
              <a:t>ACTIONS</a:t>
            </a:r>
            <a:endParaRPr sz="1800" dirty="0">
              <a:solidFill>
                <a:schemeClr val="lt1"/>
              </a:solidFill>
              <a:latin typeface="Arial" panose="020B0604020202020204" pitchFamily="34" charset="0"/>
              <a:ea typeface="Poppins Medium"/>
              <a:cs typeface="Arial" panose="020B0604020202020204" pitchFamily="34" charset="0"/>
              <a:sym typeface="Poppins Medium"/>
            </a:endParaRPr>
          </a:p>
        </p:txBody>
      </p:sp>
      <p:sp>
        <p:nvSpPr>
          <p:cNvPr id="142" name="Google Shape;142;p25"/>
          <p:cNvSpPr/>
          <p:nvPr/>
        </p:nvSpPr>
        <p:spPr>
          <a:xfrm>
            <a:off x="59921" y="4966462"/>
            <a:ext cx="9017237" cy="145157"/>
          </a:xfrm>
          <a:prstGeom prst="rect">
            <a:avLst/>
          </a:prstGeom>
          <a:solidFill>
            <a:srgbClr val="1F3864"/>
          </a:solidFill>
          <a:ln>
            <a:noFill/>
          </a:ln>
        </p:spPr>
        <p:txBody>
          <a:bodyPr spcFirstLastPara="1" wrap="square" lIns="68575" tIns="34275" rIns="68575" bIns="34275" anchor="ctr" anchorCtr="0">
            <a:noAutofit/>
          </a:bodyPr>
          <a:lstStyle/>
          <a:p>
            <a:pPr marL="0" marR="0" lvl="0" indent="0" algn="just" rtl="0">
              <a:spcBef>
                <a:spcPts val="0"/>
              </a:spcBef>
              <a:spcAft>
                <a:spcPts val="0"/>
              </a:spcAft>
              <a:buNone/>
            </a:pPr>
            <a:r>
              <a:rPr lang="en" sz="400" b="1" dirty="0">
                <a:solidFill>
                  <a:schemeClr val="lt1"/>
                </a:solidFill>
                <a:latin typeface="Arial" panose="020B0604020202020204" pitchFamily="34" charset="0"/>
                <a:ea typeface="Poppins Medium"/>
                <a:cs typeface="Arial" panose="020B0604020202020204" pitchFamily="34" charset="0"/>
                <a:sym typeface="Poppins Medium"/>
              </a:rPr>
              <a:t>Acknowledgements </a:t>
            </a:r>
            <a:r>
              <a:rPr lang="en" sz="400" dirty="0">
                <a:solidFill>
                  <a:schemeClr val="lt1"/>
                </a:solidFill>
                <a:latin typeface="Arial" panose="020B0604020202020204" pitchFamily="34" charset="0"/>
                <a:ea typeface="Poppins Medium"/>
                <a:cs typeface="Arial" panose="020B0604020202020204" pitchFamily="34" charset="0"/>
                <a:sym typeface="Poppins Medium"/>
              </a:rPr>
              <a:t>We would like to acknowledge Professor Susan Jamieson, Professor Matthew Walters and Professor John Paul Leach for their comments during the write up process; Dr Zoe Noonan for ensuring that OSCEs were gender aware; Dr Sharon Sneddon for her support in developing the survey; Rebecca Galloway and Laura McCafferty for facilitating the focus groups; Kathryn Wilkinson and Aqua Asif for assisting with poster design and to all survey and focus group participants.</a:t>
            </a:r>
            <a:endParaRPr sz="1200" dirty="0">
              <a:latin typeface="Arial" panose="020B0604020202020204" pitchFamily="34" charset="0"/>
              <a:cs typeface="Arial" panose="020B0604020202020204" pitchFamily="34" charset="0"/>
            </a:endParaRPr>
          </a:p>
        </p:txBody>
      </p:sp>
      <p:grpSp>
        <p:nvGrpSpPr>
          <p:cNvPr id="24" name="Groupe 104">
            <a:extLst>
              <a:ext uri="{FF2B5EF4-FFF2-40B4-BE49-F238E27FC236}">
                <a16:creationId xmlns:a16="http://schemas.microsoft.com/office/drawing/2014/main" id="{D5D13BBC-F1C1-FC4E-85FF-387BDDDDADC4}"/>
              </a:ext>
            </a:extLst>
          </p:cNvPr>
          <p:cNvGrpSpPr>
            <a:grpSpLocks/>
          </p:cNvGrpSpPr>
          <p:nvPr/>
        </p:nvGrpSpPr>
        <p:grpSpPr bwMode="auto">
          <a:xfrm>
            <a:off x="2022896" y="1140440"/>
            <a:ext cx="1854057" cy="1677410"/>
            <a:chOff x="2022382" y="1070960"/>
            <a:chExt cx="5174097" cy="5203150"/>
          </a:xfrm>
        </p:grpSpPr>
        <p:sp>
          <p:nvSpPr>
            <p:cNvPr id="26" name="Ellipse 16">
              <a:extLst>
                <a:ext uri="{FF2B5EF4-FFF2-40B4-BE49-F238E27FC236}">
                  <a16:creationId xmlns:a16="http://schemas.microsoft.com/office/drawing/2014/main" id="{96CC0BB3-A9CA-AB49-BC67-B8A02344FAC0}"/>
                </a:ext>
              </a:extLst>
            </p:cNvPr>
            <p:cNvSpPr>
              <a:spLocks/>
            </p:cNvSpPr>
            <p:nvPr/>
          </p:nvSpPr>
          <p:spPr bwMode="auto">
            <a:xfrm>
              <a:off x="5437869" y="2540618"/>
              <a:ext cx="1758610" cy="2282059"/>
            </a:xfrm>
            <a:custGeom>
              <a:avLst/>
              <a:gdLst>
                <a:gd name="T0" fmla="*/ 790148 w 2250013"/>
                <a:gd name="T1" fmla="*/ 0 h 2919730"/>
                <a:gd name="T2" fmla="*/ 2250013 w 2250013"/>
                <a:gd name="T3" fmla="*/ 1459865 h 2919730"/>
                <a:gd name="T4" fmla="*/ 790148 w 2250013"/>
                <a:gd name="T5" fmla="*/ 2919730 h 2919730"/>
                <a:gd name="T6" fmla="*/ 0 w 2250013"/>
                <a:gd name="T7" fmla="*/ 2686250 h 2919730"/>
                <a:gd name="T8" fmla="*/ 444559 w 2250013"/>
                <a:gd name="T9" fmla="*/ 1594978 h 2919730"/>
                <a:gd name="T10" fmla="*/ 36145 w 2250013"/>
                <a:gd name="T11" fmla="*/ 543477 h 2919730"/>
                <a:gd name="T12" fmla="*/ 312354 w 2250013"/>
                <a:gd name="T13" fmla="*/ 81618 h 2919730"/>
                <a:gd name="T14" fmla="*/ 790148 w 2250013"/>
                <a:gd name="T15" fmla="*/ 0 h 2919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013" h="2919730">
                  <a:moveTo>
                    <a:pt x="790148" y="0"/>
                  </a:moveTo>
                  <a:cubicBezTo>
                    <a:pt x="1596409" y="0"/>
                    <a:pt x="2250013" y="653604"/>
                    <a:pt x="2250013" y="1459865"/>
                  </a:cubicBezTo>
                  <a:cubicBezTo>
                    <a:pt x="2250013" y="2266126"/>
                    <a:pt x="1596409" y="2919730"/>
                    <a:pt x="790148" y="2919730"/>
                  </a:cubicBezTo>
                  <a:cubicBezTo>
                    <a:pt x="498728" y="2919730"/>
                    <a:pt x="227252" y="2834341"/>
                    <a:pt x="0" y="2686250"/>
                  </a:cubicBezTo>
                  <a:cubicBezTo>
                    <a:pt x="275321" y="2404915"/>
                    <a:pt x="444559" y="2019710"/>
                    <a:pt x="444559" y="1594978"/>
                  </a:cubicBezTo>
                  <a:cubicBezTo>
                    <a:pt x="444559" y="1189588"/>
                    <a:pt x="290384" y="820207"/>
                    <a:pt x="36145" y="543477"/>
                  </a:cubicBezTo>
                  <a:cubicBezTo>
                    <a:pt x="156172" y="410298"/>
                    <a:pt x="250075" y="253570"/>
                    <a:pt x="312354" y="81618"/>
                  </a:cubicBezTo>
                  <a:cubicBezTo>
                    <a:pt x="461695" y="28217"/>
                    <a:pt x="622626" y="0"/>
                    <a:pt x="790148" y="0"/>
                  </a:cubicBezTo>
                  <a:close/>
                </a:path>
              </a:pathLst>
            </a:custGeom>
            <a:solidFill>
              <a:srgbClr val="88AFA7"/>
            </a:solidFill>
            <a:ln w="38100" cap="flat" cmpd="sng" algn="ctr">
              <a:solidFill>
                <a:schemeClr val="bg1"/>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7" name="Ellipse 18">
              <a:extLst>
                <a:ext uri="{FF2B5EF4-FFF2-40B4-BE49-F238E27FC236}">
                  <a16:creationId xmlns:a16="http://schemas.microsoft.com/office/drawing/2014/main" id="{2F898D54-88E7-F24D-B537-84DA5ABC6D8B}"/>
                </a:ext>
              </a:extLst>
            </p:cNvPr>
            <p:cNvSpPr>
              <a:spLocks/>
            </p:cNvSpPr>
            <p:nvPr/>
          </p:nvSpPr>
          <p:spPr bwMode="auto">
            <a:xfrm>
              <a:off x="3470683" y="4567931"/>
              <a:ext cx="2282059" cy="1706179"/>
            </a:xfrm>
            <a:custGeom>
              <a:avLst/>
              <a:gdLst>
                <a:gd name="T0" fmla="*/ 192729 w 2919730"/>
                <a:gd name="T1" fmla="*/ 0 h 2182933"/>
                <a:gd name="T2" fmla="*/ 1396812 w 2919730"/>
                <a:gd name="T3" fmla="*/ 565797 h 2182933"/>
                <a:gd name="T4" fmla="*/ 2517241 w 2919730"/>
                <a:gd name="T5" fmla="*/ 92044 h 2182933"/>
                <a:gd name="T6" fmla="*/ 2839080 w 2919730"/>
                <a:gd name="T7" fmla="*/ 247919 h 2182933"/>
                <a:gd name="T8" fmla="*/ 2919730 w 2919730"/>
                <a:gd name="T9" fmla="*/ 723068 h 2182933"/>
                <a:gd name="T10" fmla="*/ 1459865 w 2919730"/>
                <a:gd name="T11" fmla="*/ 2182933 h 2182933"/>
                <a:gd name="T12" fmla="*/ 0 w 2919730"/>
                <a:gd name="T13" fmla="*/ 723068 h 2182933"/>
                <a:gd name="T14" fmla="*/ 192729 w 2919730"/>
                <a:gd name="T15" fmla="*/ 0 h 2182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9730" h="2182933">
                  <a:moveTo>
                    <a:pt x="192729" y="0"/>
                  </a:moveTo>
                  <a:cubicBezTo>
                    <a:pt x="479553" y="345734"/>
                    <a:pt x="912484" y="565797"/>
                    <a:pt x="1396812" y="565797"/>
                  </a:cubicBezTo>
                  <a:cubicBezTo>
                    <a:pt x="1836393" y="565797"/>
                    <a:pt x="2233633" y="384520"/>
                    <a:pt x="2517241" y="92044"/>
                  </a:cubicBezTo>
                  <a:cubicBezTo>
                    <a:pt x="2616370" y="157219"/>
                    <a:pt x="2724527" y="209517"/>
                    <a:pt x="2839080" y="247919"/>
                  </a:cubicBezTo>
                  <a:cubicBezTo>
                    <a:pt x="2891847" y="396522"/>
                    <a:pt x="2919730" y="556539"/>
                    <a:pt x="2919730" y="723068"/>
                  </a:cubicBezTo>
                  <a:cubicBezTo>
                    <a:pt x="2919730" y="1529329"/>
                    <a:pt x="2266126" y="2182933"/>
                    <a:pt x="1459865" y="2182933"/>
                  </a:cubicBezTo>
                  <a:cubicBezTo>
                    <a:pt x="653604" y="2182933"/>
                    <a:pt x="0" y="1529329"/>
                    <a:pt x="0" y="723068"/>
                  </a:cubicBezTo>
                  <a:cubicBezTo>
                    <a:pt x="0" y="459749"/>
                    <a:pt x="69716" y="212712"/>
                    <a:pt x="192729" y="0"/>
                  </a:cubicBezTo>
                  <a:close/>
                </a:path>
              </a:pathLst>
            </a:custGeom>
            <a:solidFill>
              <a:srgbClr val="D86128"/>
            </a:solidFill>
            <a:ln w="38100" cap="flat" cmpd="sng" algn="ctr">
              <a:solidFill>
                <a:schemeClr val="bg1"/>
              </a:solidFill>
              <a:prstDash val="solid"/>
              <a:round/>
              <a:headEnd type="none" w="med" len="med"/>
              <a:tailEnd type="none" w="med" len="med"/>
            </a:ln>
          </p:spPr>
          <p:txBody>
            <a:bodyPr/>
            <a:lstStyle/>
            <a:p>
              <a:endParaRPr lang="en-US" dirty="0">
                <a:latin typeface="Arial" panose="020B0604020202020204" pitchFamily="34" charset="0"/>
                <a:cs typeface="Arial" panose="020B0604020202020204" pitchFamily="34" charset="0"/>
              </a:endParaRPr>
            </a:p>
          </p:txBody>
        </p:sp>
        <p:sp>
          <p:nvSpPr>
            <p:cNvPr id="28" name="Ellipse 17">
              <a:extLst>
                <a:ext uri="{FF2B5EF4-FFF2-40B4-BE49-F238E27FC236}">
                  <a16:creationId xmlns:a16="http://schemas.microsoft.com/office/drawing/2014/main" id="{05713251-0E76-C347-AB5B-EB7F9F737F8D}"/>
                </a:ext>
              </a:extLst>
            </p:cNvPr>
            <p:cNvSpPr>
              <a:spLocks/>
            </p:cNvSpPr>
            <p:nvPr/>
          </p:nvSpPr>
          <p:spPr bwMode="auto">
            <a:xfrm>
              <a:off x="2022382" y="2540618"/>
              <a:ext cx="1842866" cy="2282059"/>
            </a:xfrm>
            <a:custGeom>
              <a:avLst/>
              <a:gdLst>
                <a:gd name="T0" fmla="*/ 1459865 w 2357814"/>
                <a:gd name="T1" fmla="*/ 0 h 2919730"/>
                <a:gd name="T2" fmla="*/ 2357814 w 2357814"/>
                <a:gd name="T3" fmla="*/ 310435 h 2919730"/>
                <a:gd name="T4" fmla="*/ 1685190 w 2357814"/>
                <a:gd name="T5" fmla="*/ 1594978 h 2919730"/>
                <a:gd name="T6" fmla="*/ 2047012 w 2357814"/>
                <a:gd name="T7" fmla="*/ 2595215 h 2919730"/>
                <a:gd name="T8" fmla="*/ 1934551 w 2357814"/>
                <a:gd name="T9" fmla="*/ 2839250 h 2919730"/>
                <a:gd name="T10" fmla="*/ 1459865 w 2357814"/>
                <a:gd name="T11" fmla="*/ 2919730 h 2919730"/>
                <a:gd name="T12" fmla="*/ 0 w 2357814"/>
                <a:gd name="T13" fmla="*/ 1459865 h 2919730"/>
                <a:gd name="T14" fmla="*/ 1459865 w 2357814"/>
                <a:gd name="T15" fmla="*/ 0 h 2919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7814" h="2919730">
                  <a:moveTo>
                    <a:pt x="1459865" y="0"/>
                  </a:moveTo>
                  <a:cubicBezTo>
                    <a:pt x="1798851" y="0"/>
                    <a:pt x="2110852" y="115539"/>
                    <a:pt x="2357814" y="310435"/>
                  </a:cubicBezTo>
                  <a:cubicBezTo>
                    <a:pt x="1951081" y="592329"/>
                    <a:pt x="1685190" y="1062603"/>
                    <a:pt x="1685190" y="1594978"/>
                  </a:cubicBezTo>
                  <a:cubicBezTo>
                    <a:pt x="1685190" y="1975451"/>
                    <a:pt x="1820995" y="2324206"/>
                    <a:pt x="2047012" y="2595215"/>
                  </a:cubicBezTo>
                  <a:cubicBezTo>
                    <a:pt x="2001009" y="2671634"/>
                    <a:pt x="1963887" y="2753627"/>
                    <a:pt x="1934551" y="2839250"/>
                  </a:cubicBezTo>
                  <a:cubicBezTo>
                    <a:pt x="1786077" y="2891905"/>
                    <a:pt x="1626220" y="2919730"/>
                    <a:pt x="1459865" y="2919730"/>
                  </a:cubicBezTo>
                  <a:cubicBezTo>
                    <a:pt x="653604" y="2919730"/>
                    <a:pt x="0" y="2266126"/>
                    <a:pt x="0" y="1459865"/>
                  </a:cubicBezTo>
                  <a:cubicBezTo>
                    <a:pt x="0" y="653604"/>
                    <a:pt x="653604" y="0"/>
                    <a:pt x="1459865" y="0"/>
                  </a:cubicBezTo>
                  <a:close/>
                </a:path>
              </a:pathLst>
            </a:custGeom>
            <a:solidFill>
              <a:srgbClr val="D3B199"/>
            </a:solidFill>
            <a:ln w="38100" cap="flat" cmpd="sng" algn="ctr">
              <a:solidFill>
                <a:schemeClr val="bg1"/>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5" name="Ellipse 15">
              <a:extLst>
                <a:ext uri="{FF2B5EF4-FFF2-40B4-BE49-F238E27FC236}">
                  <a16:creationId xmlns:a16="http://schemas.microsoft.com/office/drawing/2014/main" id="{C5522B7F-D64D-E642-985D-7A4DF80C8151}"/>
                </a:ext>
              </a:extLst>
            </p:cNvPr>
            <p:cNvSpPr>
              <a:spLocks/>
            </p:cNvSpPr>
            <p:nvPr/>
          </p:nvSpPr>
          <p:spPr bwMode="auto">
            <a:xfrm>
              <a:off x="3470683" y="1070960"/>
              <a:ext cx="2282058" cy="1894976"/>
            </a:xfrm>
            <a:custGeom>
              <a:avLst/>
              <a:gdLst>
                <a:gd name="T0" fmla="*/ 1459865 w 2919730"/>
                <a:gd name="T1" fmla="*/ 0 h 2424484"/>
                <a:gd name="T2" fmla="*/ 2919730 w 2919730"/>
                <a:gd name="T3" fmla="*/ 1459865 h 2424484"/>
                <a:gd name="T4" fmla="*/ 2553641 w 2919730"/>
                <a:gd name="T5" fmla="*/ 2424484 h 2424484"/>
                <a:gd name="T6" fmla="*/ 1396812 w 2919730"/>
                <a:gd name="T7" fmla="*/ 1910680 h 2424484"/>
                <a:gd name="T8" fmla="*/ 505167 w 2919730"/>
                <a:gd name="T9" fmla="*/ 2190494 h 2424484"/>
                <a:gd name="T10" fmla="*/ 91408 w 2919730"/>
                <a:gd name="T11" fmla="*/ 1964408 h 2424484"/>
                <a:gd name="T12" fmla="*/ 0 w 2919730"/>
                <a:gd name="T13" fmla="*/ 1459865 h 2424484"/>
                <a:gd name="T14" fmla="*/ 1459865 w 2919730"/>
                <a:gd name="T15" fmla="*/ 0 h 2424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9730" h="2424484">
                  <a:moveTo>
                    <a:pt x="1459865" y="0"/>
                  </a:moveTo>
                  <a:cubicBezTo>
                    <a:pt x="2266126" y="0"/>
                    <a:pt x="2919730" y="653604"/>
                    <a:pt x="2919730" y="1459865"/>
                  </a:cubicBezTo>
                  <a:cubicBezTo>
                    <a:pt x="2919730" y="1830097"/>
                    <a:pt x="2781911" y="2168139"/>
                    <a:pt x="2553641" y="2424484"/>
                  </a:cubicBezTo>
                  <a:cubicBezTo>
                    <a:pt x="2268754" y="2108379"/>
                    <a:pt x="1855871" y="1910680"/>
                    <a:pt x="1396812" y="1910680"/>
                  </a:cubicBezTo>
                  <a:cubicBezTo>
                    <a:pt x="1065230" y="1910680"/>
                    <a:pt x="757738" y="2013826"/>
                    <a:pt x="505167" y="2190494"/>
                  </a:cubicBezTo>
                  <a:cubicBezTo>
                    <a:pt x="381954" y="2093734"/>
                    <a:pt x="242389" y="2016936"/>
                    <a:pt x="91408" y="1964408"/>
                  </a:cubicBezTo>
                  <a:cubicBezTo>
                    <a:pt x="31704" y="1807605"/>
                    <a:pt x="0" y="1637437"/>
                    <a:pt x="0" y="1459865"/>
                  </a:cubicBezTo>
                  <a:cubicBezTo>
                    <a:pt x="0" y="653604"/>
                    <a:pt x="653604" y="0"/>
                    <a:pt x="1459865" y="0"/>
                  </a:cubicBezTo>
                  <a:close/>
                </a:path>
              </a:pathLst>
            </a:custGeom>
            <a:solidFill>
              <a:srgbClr val="ECC769"/>
            </a:solidFill>
            <a:ln w="38100" cap="flat" cmpd="sng" algn="ctr">
              <a:solidFill>
                <a:schemeClr val="bg1"/>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4981FF08-0A52-1440-BBF2-E31B20FB1365}"/>
              </a:ext>
            </a:extLst>
          </p:cNvPr>
          <p:cNvSpPr/>
          <p:nvPr/>
        </p:nvSpPr>
        <p:spPr>
          <a:xfrm>
            <a:off x="2626112" y="1235105"/>
            <a:ext cx="643228" cy="307777"/>
          </a:xfrm>
          <a:prstGeom prst="rect">
            <a:avLst/>
          </a:prstGeom>
        </p:spPr>
        <p:txBody>
          <a:bodyPr wrap="square">
            <a:spAutoFit/>
          </a:bodyPr>
          <a:lstStyle/>
          <a:p>
            <a:pPr algn="ctr"/>
            <a:r>
              <a:rPr lang="en" sz="700" b="1" dirty="0">
                <a:solidFill>
                  <a:schemeClr val="bg1"/>
                </a:solidFill>
                <a:latin typeface="Arial" panose="020B0604020202020204" pitchFamily="34" charset="0"/>
                <a:cs typeface="Arial" panose="020B0604020202020204" pitchFamily="34" charset="0"/>
              </a:rPr>
              <a:t>The male norm</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DB8AB31-D978-E24A-BD28-757F0516E94E}"/>
              </a:ext>
            </a:extLst>
          </p:cNvPr>
          <p:cNvSpPr/>
          <p:nvPr/>
        </p:nvSpPr>
        <p:spPr>
          <a:xfrm>
            <a:off x="3214445" y="1740217"/>
            <a:ext cx="767270" cy="461665"/>
          </a:xfrm>
          <a:prstGeom prst="rect">
            <a:avLst/>
          </a:prstGeom>
        </p:spPr>
        <p:txBody>
          <a:bodyPr wrap="square">
            <a:spAutoFit/>
          </a:bodyPr>
          <a:lstStyle/>
          <a:p>
            <a:pPr algn="ctr"/>
            <a:r>
              <a:rPr lang="en" sz="600" b="1" dirty="0">
                <a:solidFill>
                  <a:schemeClr val="bg1"/>
                </a:solidFill>
                <a:latin typeface="Arial" panose="020B0604020202020204" pitchFamily="34" charset="0"/>
                <a:cs typeface="Arial" panose="020B0604020202020204" pitchFamily="34" charset="0"/>
              </a:rPr>
              <a:t>Tutors’ internalised gendered attitude </a:t>
            </a:r>
            <a:endParaRPr lang="en-US" sz="11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1E9430-80DA-0E47-B993-E68880DBD528}"/>
              </a:ext>
            </a:extLst>
          </p:cNvPr>
          <p:cNvSpPr/>
          <p:nvPr/>
        </p:nvSpPr>
        <p:spPr>
          <a:xfrm>
            <a:off x="2488189" y="2433250"/>
            <a:ext cx="919074" cy="276999"/>
          </a:xfrm>
          <a:prstGeom prst="rect">
            <a:avLst/>
          </a:prstGeom>
        </p:spPr>
        <p:txBody>
          <a:bodyPr wrap="square">
            <a:spAutoFit/>
          </a:bodyPr>
          <a:lstStyle/>
          <a:p>
            <a:pPr algn="ctr"/>
            <a:r>
              <a:rPr lang="en" sz="600" b="1" dirty="0">
                <a:solidFill>
                  <a:schemeClr val="bg1"/>
                </a:solidFill>
                <a:latin typeface="Arial" panose="020B0604020202020204" pitchFamily="34" charset="0"/>
                <a:cs typeface="Arial" panose="020B0604020202020204" pitchFamily="34" charset="0"/>
              </a:rPr>
              <a:t>A wider socio-cultural issue</a:t>
            </a:r>
            <a:r>
              <a:rPr lang="en" sz="600" dirty="0">
                <a:solidFill>
                  <a:schemeClr val="bg1"/>
                </a:solidFill>
                <a:latin typeface="Arial" panose="020B0604020202020204" pitchFamily="34" charset="0"/>
                <a:cs typeface="Arial" panose="020B0604020202020204" pitchFamily="34" charset="0"/>
              </a:rPr>
              <a:t> </a:t>
            </a:r>
            <a:endParaRPr lang="en-US" sz="11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4FD64A-6AE6-DA41-90D2-0D08ED4DE9C3}"/>
              </a:ext>
            </a:extLst>
          </p:cNvPr>
          <p:cNvSpPr/>
          <p:nvPr/>
        </p:nvSpPr>
        <p:spPr>
          <a:xfrm>
            <a:off x="1944970" y="1814459"/>
            <a:ext cx="682542" cy="369332"/>
          </a:xfrm>
          <a:prstGeom prst="rect">
            <a:avLst/>
          </a:prstGeom>
        </p:spPr>
        <p:txBody>
          <a:bodyPr wrap="square">
            <a:spAutoFit/>
          </a:bodyPr>
          <a:lstStyle/>
          <a:p>
            <a:pPr algn="ctr"/>
            <a:r>
              <a:rPr lang="en" sz="600" dirty="0">
                <a:solidFill>
                  <a:schemeClr val="bg1"/>
                </a:solidFill>
                <a:latin typeface="Arial" panose="020B0604020202020204" pitchFamily="34" charset="0"/>
                <a:cs typeface="Arial" panose="020B0604020202020204" pitchFamily="34" charset="0"/>
              </a:rPr>
              <a:t>Difficulty navigating breasts </a:t>
            </a:r>
            <a:endParaRPr lang="en-US" sz="600" dirty="0">
              <a:solidFill>
                <a:schemeClr val="bg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F71648C-BFCE-C74E-BF46-FA44659D9883}"/>
              </a:ext>
            </a:extLst>
          </p:cNvPr>
          <p:cNvSpPr/>
          <p:nvPr/>
        </p:nvSpPr>
        <p:spPr>
          <a:xfrm>
            <a:off x="2528512" y="1866217"/>
            <a:ext cx="780791" cy="261610"/>
          </a:xfrm>
          <a:prstGeom prst="rect">
            <a:avLst/>
          </a:prstGeom>
        </p:spPr>
        <p:txBody>
          <a:bodyPr wrap="square">
            <a:spAutoFit/>
          </a:bodyPr>
          <a:lstStyle/>
          <a:p>
            <a:pPr algn="ctr"/>
            <a:r>
              <a:rPr lang="en" sz="1100" b="1" dirty="0">
                <a:solidFill>
                  <a:schemeClr val="tx1"/>
                </a:solidFill>
                <a:latin typeface="Arial" panose="020B0604020202020204" pitchFamily="34" charset="0"/>
                <a:cs typeface="Arial" panose="020B0604020202020204" pitchFamily="34" charset="0"/>
              </a:rPr>
              <a:t>Barriers</a:t>
            </a:r>
            <a:endParaRPr lang="en-US" sz="2400" b="1" dirty="0">
              <a:solidFill>
                <a:schemeClr val="tx1"/>
              </a:solidFill>
              <a:latin typeface="Arial" panose="020B0604020202020204" pitchFamily="34" charset="0"/>
              <a:cs typeface="Arial" panose="020B0604020202020204" pitchFamily="34" charset="0"/>
            </a:endParaRPr>
          </a:p>
        </p:txBody>
      </p:sp>
      <p:grpSp>
        <p:nvGrpSpPr>
          <p:cNvPr id="38" name="Groupe 292">
            <a:extLst>
              <a:ext uri="{FF2B5EF4-FFF2-40B4-BE49-F238E27FC236}">
                <a16:creationId xmlns:a16="http://schemas.microsoft.com/office/drawing/2014/main" id="{BFE460D2-9122-404B-A3CE-210A06A8CE8F}"/>
              </a:ext>
            </a:extLst>
          </p:cNvPr>
          <p:cNvGrpSpPr>
            <a:grpSpLocks/>
          </p:cNvGrpSpPr>
          <p:nvPr/>
        </p:nvGrpSpPr>
        <p:grpSpPr bwMode="auto">
          <a:xfrm>
            <a:off x="6340510" y="14935201"/>
            <a:ext cx="13390528" cy="2498690"/>
            <a:chOff x="493712" y="12678876"/>
            <a:chExt cx="18669000" cy="5725562"/>
          </a:xfrm>
        </p:grpSpPr>
        <p:sp>
          <p:nvSpPr>
            <p:cNvPr id="39" name="Flèche droite 31">
              <a:extLst>
                <a:ext uri="{FF2B5EF4-FFF2-40B4-BE49-F238E27FC236}">
                  <a16:creationId xmlns:a16="http://schemas.microsoft.com/office/drawing/2014/main" id="{FC29DA62-90EA-4842-8AFF-BCCAAFF564F6}"/>
                </a:ext>
              </a:extLst>
            </p:cNvPr>
            <p:cNvSpPr/>
            <p:nvPr/>
          </p:nvSpPr>
          <p:spPr>
            <a:xfrm>
              <a:off x="18553112" y="12678876"/>
              <a:ext cx="588962" cy="696846"/>
            </a:xfrm>
            <a:prstGeom prst="rightArrow">
              <a:avLst>
                <a:gd name="adj1" fmla="val 0"/>
                <a:gd name="adj2" fmla="val 100000"/>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403DB71-0630-D94E-A7CE-51EF3E13D66C}"/>
                </a:ext>
              </a:extLst>
            </p:cNvPr>
            <p:cNvSpPr/>
            <p:nvPr/>
          </p:nvSpPr>
          <p:spPr>
            <a:xfrm>
              <a:off x="493712" y="12994759"/>
              <a:ext cx="18669000" cy="5409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grpSp>
      <p:grpSp>
        <p:nvGrpSpPr>
          <p:cNvPr id="44" name="Groupe 104">
            <a:extLst>
              <a:ext uri="{FF2B5EF4-FFF2-40B4-BE49-F238E27FC236}">
                <a16:creationId xmlns:a16="http://schemas.microsoft.com/office/drawing/2014/main" id="{5E6010C6-594E-D943-831B-99386D298DDA}"/>
              </a:ext>
            </a:extLst>
          </p:cNvPr>
          <p:cNvGrpSpPr>
            <a:grpSpLocks/>
          </p:cNvGrpSpPr>
          <p:nvPr/>
        </p:nvGrpSpPr>
        <p:grpSpPr bwMode="auto">
          <a:xfrm>
            <a:off x="4651718" y="3176480"/>
            <a:ext cx="1854057" cy="1677410"/>
            <a:chOff x="2022382" y="1070960"/>
            <a:chExt cx="5174097" cy="5203150"/>
          </a:xfrm>
        </p:grpSpPr>
        <p:sp>
          <p:nvSpPr>
            <p:cNvPr id="45" name="Ellipse 16">
              <a:extLst>
                <a:ext uri="{FF2B5EF4-FFF2-40B4-BE49-F238E27FC236}">
                  <a16:creationId xmlns:a16="http://schemas.microsoft.com/office/drawing/2014/main" id="{2D53E4A0-3E0A-5144-B460-2A6CF552C776}"/>
                </a:ext>
              </a:extLst>
            </p:cNvPr>
            <p:cNvSpPr>
              <a:spLocks/>
            </p:cNvSpPr>
            <p:nvPr/>
          </p:nvSpPr>
          <p:spPr bwMode="auto">
            <a:xfrm>
              <a:off x="5437869" y="2540618"/>
              <a:ext cx="1758610" cy="2282059"/>
            </a:xfrm>
            <a:custGeom>
              <a:avLst/>
              <a:gdLst>
                <a:gd name="T0" fmla="*/ 790148 w 2250013"/>
                <a:gd name="T1" fmla="*/ 0 h 2919730"/>
                <a:gd name="T2" fmla="*/ 2250013 w 2250013"/>
                <a:gd name="T3" fmla="*/ 1459865 h 2919730"/>
                <a:gd name="T4" fmla="*/ 790148 w 2250013"/>
                <a:gd name="T5" fmla="*/ 2919730 h 2919730"/>
                <a:gd name="T6" fmla="*/ 0 w 2250013"/>
                <a:gd name="T7" fmla="*/ 2686250 h 2919730"/>
                <a:gd name="T8" fmla="*/ 444559 w 2250013"/>
                <a:gd name="T9" fmla="*/ 1594978 h 2919730"/>
                <a:gd name="T10" fmla="*/ 36145 w 2250013"/>
                <a:gd name="T11" fmla="*/ 543477 h 2919730"/>
                <a:gd name="T12" fmla="*/ 312354 w 2250013"/>
                <a:gd name="T13" fmla="*/ 81618 h 2919730"/>
                <a:gd name="T14" fmla="*/ 790148 w 2250013"/>
                <a:gd name="T15" fmla="*/ 0 h 2919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013" h="2919730">
                  <a:moveTo>
                    <a:pt x="790148" y="0"/>
                  </a:moveTo>
                  <a:cubicBezTo>
                    <a:pt x="1596409" y="0"/>
                    <a:pt x="2250013" y="653604"/>
                    <a:pt x="2250013" y="1459865"/>
                  </a:cubicBezTo>
                  <a:cubicBezTo>
                    <a:pt x="2250013" y="2266126"/>
                    <a:pt x="1596409" y="2919730"/>
                    <a:pt x="790148" y="2919730"/>
                  </a:cubicBezTo>
                  <a:cubicBezTo>
                    <a:pt x="498728" y="2919730"/>
                    <a:pt x="227252" y="2834341"/>
                    <a:pt x="0" y="2686250"/>
                  </a:cubicBezTo>
                  <a:cubicBezTo>
                    <a:pt x="275321" y="2404915"/>
                    <a:pt x="444559" y="2019710"/>
                    <a:pt x="444559" y="1594978"/>
                  </a:cubicBezTo>
                  <a:cubicBezTo>
                    <a:pt x="444559" y="1189588"/>
                    <a:pt x="290384" y="820207"/>
                    <a:pt x="36145" y="543477"/>
                  </a:cubicBezTo>
                  <a:cubicBezTo>
                    <a:pt x="156172" y="410298"/>
                    <a:pt x="250075" y="253570"/>
                    <a:pt x="312354" y="81618"/>
                  </a:cubicBezTo>
                  <a:cubicBezTo>
                    <a:pt x="461695" y="28217"/>
                    <a:pt x="622626" y="0"/>
                    <a:pt x="790148" y="0"/>
                  </a:cubicBezTo>
                  <a:close/>
                </a:path>
              </a:pathLst>
            </a:custGeom>
            <a:solidFill>
              <a:srgbClr val="88AFA7"/>
            </a:solidFill>
            <a:ln w="38100" cap="flat" cmpd="sng" algn="ctr">
              <a:solidFill>
                <a:schemeClr val="bg1"/>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46" name="Ellipse 18">
              <a:extLst>
                <a:ext uri="{FF2B5EF4-FFF2-40B4-BE49-F238E27FC236}">
                  <a16:creationId xmlns:a16="http://schemas.microsoft.com/office/drawing/2014/main" id="{5FD83BAD-265D-884F-9233-C197ECC3A016}"/>
                </a:ext>
              </a:extLst>
            </p:cNvPr>
            <p:cNvSpPr>
              <a:spLocks/>
            </p:cNvSpPr>
            <p:nvPr/>
          </p:nvSpPr>
          <p:spPr bwMode="auto">
            <a:xfrm>
              <a:off x="3470683" y="4567931"/>
              <a:ext cx="2282059" cy="1706179"/>
            </a:xfrm>
            <a:custGeom>
              <a:avLst/>
              <a:gdLst>
                <a:gd name="T0" fmla="*/ 192729 w 2919730"/>
                <a:gd name="T1" fmla="*/ 0 h 2182933"/>
                <a:gd name="T2" fmla="*/ 1396812 w 2919730"/>
                <a:gd name="T3" fmla="*/ 565797 h 2182933"/>
                <a:gd name="T4" fmla="*/ 2517241 w 2919730"/>
                <a:gd name="T5" fmla="*/ 92044 h 2182933"/>
                <a:gd name="T6" fmla="*/ 2839080 w 2919730"/>
                <a:gd name="T7" fmla="*/ 247919 h 2182933"/>
                <a:gd name="T8" fmla="*/ 2919730 w 2919730"/>
                <a:gd name="T9" fmla="*/ 723068 h 2182933"/>
                <a:gd name="T10" fmla="*/ 1459865 w 2919730"/>
                <a:gd name="T11" fmla="*/ 2182933 h 2182933"/>
                <a:gd name="T12" fmla="*/ 0 w 2919730"/>
                <a:gd name="T13" fmla="*/ 723068 h 2182933"/>
                <a:gd name="T14" fmla="*/ 192729 w 2919730"/>
                <a:gd name="T15" fmla="*/ 0 h 2182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9730" h="2182933">
                  <a:moveTo>
                    <a:pt x="192729" y="0"/>
                  </a:moveTo>
                  <a:cubicBezTo>
                    <a:pt x="479553" y="345734"/>
                    <a:pt x="912484" y="565797"/>
                    <a:pt x="1396812" y="565797"/>
                  </a:cubicBezTo>
                  <a:cubicBezTo>
                    <a:pt x="1836393" y="565797"/>
                    <a:pt x="2233633" y="384520"/>
                    <a:pt x="2517241" y="92044"/>
                  </a:cubicBezTo>
                  <a:cubicBezTo>
                    <a:pt x="2616370" y="157219"/>
                    <a:pt x="2724527" y="209517"/>
                    <a:pt x="2839080" y="247919"/>
                  </a:cubicBezTo>
                  <a:cubicBezTo>
                    <a:pt x="2891847" y="396522"/>
                    <a:pt x="2919730" y="556539"/>
                    <a:pt x="2919730" y="723068"/>
                  </a:cubicBezTo>
                  <a:cubicBezTo>
                    <a:pt x="2919730" y="1529329"/>
                    <a:pt x="2266126" y="2182933"/>
                    <a:pt x="1459865" y="2182933"/>
                  </a:cubicBezTo>
                  <a:cubicBezTo>
                    <a:pt x="653604" y="2182933"/>
                    <a:pt x="0" y="1529329"/>
                    <a:pt x="0" y="723068"/>
                  </a:cubicBezTo>
                  <a:cubicBezTo>
                    <a:pt x="0" y="459749"/>
                    <a:pt x="69716" y="212712"/>
                    <a:pt x="192729" y="0"/>
                  </a:cubicBezTo>
                  <a:close/>
                </a:path>
              </a:pathLst>
            </a:custGeom>
            <a:solidFill>
              <a:srgbClr val="D86128"/>
            </a:solidFill>
            <a:ln w="38100" cap="flat" cmpd="sng" algn="ctr">
              <a:solidFill>
                <a:schemeClr val="bg1"/>
              </a:solidFill>
              <a:prstDash val="solid"/>
              <a:round/>
              <a:headEnd type="none" w="med" len="med"/>
              <a:tailEnd type="none" w="med" len="med"/>
            </a:ln>
          </p:spPr>
          <p:txBody>
            <a:bodyPr/>
            <a:lstStyle/>
            <a:p>
              <a:endParaRPr lang="en-US" dirty="0">
                <a:latin typeface="Arial" panose="020B0604020202020204" pitchFamily="34" charset="0"/>
                <a:cs typeface="Arial" panose="020B0604020202020204" pitchFamily="34" charset="0"/>
              </a:endParaRPr>
            </a:p>
          </p:txBody>
        </p:sp>
        <p:sp>
          <p:nvSpPr>
            <p:cNvPr id="48" name="Ellipse 15">
              <a:extLst>
                <a:ext uri="{FF2B5EF4-FFF2-40B4-BE49-F238E27FC236}">
                  <a16:creationId xmlns:a16="http://schemas.microsoft.com/office/drawing/2014/main" id="{D78A801B-297E-404B-A0FB-5093FC7A8FD7}"/>
                </a:ext>
              </a:extLst>
            </p:cNvPr>
            <p:cNvSpPr>
              <a:spLocks/>
            </p:cNvSpPr>
            <p:nvPr/>
          </p:nvSpPr>
          <p:spPr bwMode="auto">
            <a:xfrm>
              <a:off x="3470683" y="1070960"/>
              <a:ext cx="2282059" cy="1894975"/>
            </a:xfrm>
            <a:custGeom>
              <a:avLst/>
              <a:gdLst>
                <a:gd name="T0" fmla="*/ 1459865 w 2919730"/>
                <a:gd name="T1" fmla="*/ 0 h 2424484"/>
                <a:gd name="T2" fmla="*/ 2919730 w 2919730"/>
                <a:gd name="T3" fmla="*/ 1459865 h 2424484"/>
                <a:gd name="T4" fmla="*/ 2553641 w 2919730"/>
                <a:gd name="T5" fmla="*/ 2424484 h 2424484"/>
                <a:gd name="T6" fmla="*/ 1396812 w 2919730"/>
                <a:gd name="T7" fmla="*/ 1910680 h 2424484"/>
                <a:gd name="T8" fmla="*/ 505167 w 2919730"/>
                <a:gd name="T9" fmla="*/ 2190494 h 2424484"/>
                <a:gd name="T10" fmla="*/ 91408 w 2919730"/>
                <a:gd name="T11" fmla="*/ 1964408 h 2424484"/>
                <a:gd name="T12" fmla="*/ 0 w 2919730"/>
                <a:gd name="T13" fmla="*/ 1459865 h 2424484"/>
                <a:gd name="T14" fmla="*/ 1459865 w 2919730"/>
                <a:gd name="T15" fmla="*/ 0 h 2424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9730" h="2424484">
                  <a:moveTo>
                    <a:pt x="1459865" y="0"/>
                  </a:moveTo>
                  <a:cubicBezTo>
                    <a:pt x="2266126" y="0"/>
                    <a:pt x="2919730" y="653604"/>
                    <a:pt x="2919730" y="1459865"/>
                  </a:cubicBezTo>
                  <a:cubicBezTo>
                    <a:pt x="2919730" y="1830097"/>
                    <a:pt x="2781911" y="2168139"/>
                    <a:pt x="2553641" y="2424484"/>
                  </a:cubicBezTo>
                  <a:cubicBezTo>
                    <a:pt x="2268754" y="2108379"/>
                    <a:pt x="1855871" y="1910680"/>
                    <a:pt x="1396812" y="1910680"/>
                  </a:cubicBezTo>
                  <a:cubicBezTo>
                    <a:pt x="1065230" y="1910680"/>
                    <a:pt x="757738" y="2013826"/>
                    <a:pt x="505167" y="2190494"/>
                  </a:cubicBezTo>
                  <a:cubicBezTo>
                    <a:pt x="381954" y="2093734"/>
                    <a:pt x="242389" y="2016936"/>
                    <a:pt x="91408" y="1964408"/>
                  </a:cubicBezTo>
                  <a:cubicBezTo>
                    <a:pt x="31704" y="1807605"/>
                    <a:pt x="0" y="1637437"/>
                    <a:pt x="0" y="1459865"/>
                  </a:cubicBezTo>
                  <a:cubicBezTo>
                    <a:pt x="0" y="653604"/>
                    <a:pt x="653604" y="0"/>
                    <a:pt x="1459865" y="0"/>
                  </a:cubicBezTo>
                  <a:close/>
                </a:path>
              </a:pathLst>
            </a:custGeom>
            <a:solidFill>
              <a:srgbClr val="ECC769"/>
            </a:solidFill>
            <a:ln w="38100" cap="flat" cmpd="sng" algn="ctr">
              <a:solidFill>
                <a:schemeClr val="bg1"/>
              </a:solidFill>
              <a:prstDash val="solid"/>
              <a:round/>
              <a:headEnd type="none" w="med" len="med"/>
              <a:tailEnd type="none" w="med" len="med"/>
            </a:ln>
          </p:spPr>
          <p:txBody>
            <a:bodyPr/>
            <a:lstStyle/>
            <a:p>
              <a:endParaRPr lang="en-US" dirty="0">
                <a:latin typeface="Arial" panose="020B0604020202020204" pitchFamily="34" charset="0"/>
                <a:cs typeface="Arial" panose="020B0604020202020204" pitchFamily="34" charset="0"/>
              </a:endParaRPr>
            </a:p>
          </p:txBody>
        </p:sp>
        <p:sp>
          <p:nvSpPr>
            <p:cNvPr id="47" name="Ellipse 17">
              <a:extLst>
                <a:ext uri="{FF2B5EF4-FFF2-40B4-BE49-F238E27FC236}">
                  <a16:creationId xmlns:a16="http://schemas.microsoft.com/office/drawing/2014/main" id="{E33BF945-A73B-9749-815A-7E28D27D6FE4}"/>
                </a:ext>
              </a:extLst>
            </p:cNvPr>
            <p:cNvSpPr>
              <a:spLocks/>
            </p:cNvSpPr>
            <p:nvPr/>
          </p:nvSpPr>
          <p:spPr bwMode="auto">
            <a:xfrm>
              <a:off x="2022382" y="2540618"/>
              <a:ext cx="1842866" cy="2282059"/>
            </a:xfrm>
            <a:custGeom>
              <a:avLst/>
              <a:gdLst>
                <a:gd name="T0" fmla="*/ 1459865 w 2357814"/>
                <a:gd name="T1" fmla="*/ 0 h 2919730"/>
                <a:gd name="T2" fmla="*/ 2357814 w 2357814"/>
                <a:gd name="T3" fmla="*/ 310435 h 2919730"/>
                <a:gd name="T4" fmla="*/ 1685190 w 2357814"/>
                <a:gd name="T5" fmla="*/ 1594978 h 2919730"/>
                <a:gd name="T6" fmla="*/ 2047012 w 2357814"/>
                <a:gd name="T7" fmla="*/ 2595215 h 2919730"/>
                <a:gd name="T8" fmla="*/ 1934551 w 2357814"/>
                <a:gd name="T9" fmla="*/ 2839250 h 2919730"/>
                <a:gd name="T10" fmla="*/ 1459865 w 2357814"/>
                <a:gd name="T11" fmla="*/ 2919730 h 2919730"/>
                <a:gd name="T12" fmla="*/ 0 w 2357814"/>
                <a:gd name="T13" fmla="*/ 1459865 h 2919730"/>
                <a:gd name="T14" fmla="*/ 1459865 w 2357814"/>
                <a:gd name="T15" fmla="*/ 0 h 2919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7814" h="2919730">
                  <a:moveTo>
                    <a:pt x="1459865" y="0"/>
                  </a:moveTo>
                  <a:cubicBezTo>
                    <a:pt x="1798851" y="0"/>
                    <a:pt x="2110852" y="115539"/>
                    <a:pt x="2357814" y="310435"/>
                  </a:cubicBezTo>
                  <a:cubicBezTo>
                    <a:pt x="1951081" y="592329"/>
                    <a:pt x="1685190" y="1062603"/>
                    <a:pt x="1685190" y="1594978"/>
                  </a:cubicBezTo>
                  <a:cubicBezTo>
                    <a:pt x="1685190" y="1975451"/>
                    <a:pt x="1820995" y="2324206"/>
                    <a:pt x="2047012" y="2595215"/>
                  </a:cubicBezTo>
                  <a:cubicBezTo>
                    <a:pt x="2001009" y="2671634"/>
                    <a:pt x="1963887" y="2753627"/>
                    <a:pt x="1934551" y="2839250"/>
                  </a:cubicBezTo>
                  <a:cubicBezTo>
                    <a:pt x="1786077" y="2891905"/>
                    <a:pt x="1626220" y="2919730"/>
                    <a:pt x="1459865" y="2919730"/>
                  </a:cubicBezTo>
                  <a:cubicBezTo>
                    <a:pt x="653604" y="2919730"/>
                    <a:pt x="0" y="2266126"/>
                    <a:pt x="0" y="1459865"/>
                  </a:cubicBezTo>
                  <a:cubicBezTo>
                    <a:pt x="0" y="653604"/>
                    <a:pt x="653604" y="0"/>
                    <a:pt x="1459865" y="0"/>
                  </a:cubicBezTo>
                  <a:close/>
                </a:path>
              </a:pathLst>
            </a:custGeom>
            <a:solidFill>
              <a:srgbClr val="D3B199"/>
            </a:solidFill>
            <a:ln w="38100" cap="flat" cmpd="sng" algn="ctr">
              <a:solidFill>
                <a:schemeClr val="bg1"/>
              </a:solidFill>
              <a:prstDash val="solid"/>
              <a:round/>
              <a:headEnd type="none" w="med" len="med"/>
              <a:tailEnd type="none" w="med" len="med"/>
            </a:ln>
          </p:spPr>
          <p:txBody>
            <a:bodyPr/>
            <a:lstStyle/>
            <a:p>
              <a:endParaRPr lang="en-US" dirty="0">
                <a:latin typeface="Arial" panose="020B0604020202020204" pitchFamily="34" charset="0"/>
                <a:cs typeface="Arial" panose="020B0604020202020204" pitchFamily="34" charset="0"/>
              </a:endParaRPr>
            </a:p>
          </p:txBody>
        </p:sp>
      </p:grpSp>
      <p:sp>
        <p:nvSpPr>
          <p:cNvPr id="49" name="Rectangle 48">
            <a:extLst>
              <a:ext uri="{FF2B5EF4-FFF2-40B4-BE49-F238E27FC236}">
                <a16:creationId xmlns:a16="http://schemas.microsoft.com/office/drawing/2014/main" id="{532306CB-BE5B-654E-9024-6BBC5D3BD641}"/>
              </a:ext>
            </a:extLst>
          </p:cNvPr>
          <p:cNvSpPr/>
          <p:nvPr/>
        </p:nvSpPr>
        <p:spPr>
          <a:xfrm>
            <a:off x="5128825" y="3951533"/>
            <a:ext cx="817739" cy="230832"/>
          </a:xfrm>
          <a:prstGeom prst="rect">
            <a:avLst/>
          </a:prstGeom>
        </p:spPr>
        <p:txBody>
          <a:bodyPr wrap="square">
            <a:spAutoFit/>
          </a:bodyPr>
          <a:lstStyle/>
          <a:p>
            <a:pPr algn="ctr"/>
            <a:r>
              <a:rPr lang="en" sz="900" b="1" dirty="0">
                <a:solidFill>
                  <a:schemeClr val="tx1"/>
                </a:solidFill>
                <a:latin typeface="Arial" panose="020B0604020202020204" pitchFamily="34" charset="0"/>
                <a:cs typeface="Arial" panose="020B0604020202020204" pitchFamily="34" charset="0"/>
              </a:rPr>
              <a:t>Facilitators</a:t>
            </a:r>
            <a:endParaRPr lang="en-US" sz="1600" b="1"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6E7F793F-8AED-044F-B1E1-07F83E16D9D8}"/>
              </a:ext>
            </a:extLst>
          </p:cNvPr>
          <p:cNvSpPr/>
          <p:nvPr/>
        </p:nvSpPr>
        <p:spPr>
          <a:xfrm>
            <a:off x="5257133" y="3288115"/>
            <a:ext cx="643228" cy="307777"/>
          </a:xfrm>
          <a:prstGeom prst="rect">
            <a:avLst/>
          </a:prstGeom>
        </p:spPr>
        <p:txBody>
          <a:bodyPr wrap="square">
            <a:spAutoFit/>
          </a:bodyPr>
          <a:lstStyle/>
          <a:p>
            <a:pPr algn="ctr"/>
            <a:r>
              <a:rPr lang="en-IE" sz="700" b="1" dirty="0">
                <a:solidFill>
                  <a:schemeClr val="bg1"/>
                </a:solidFill>
                <a:latin typeface="Arial" panose="020B0604020202020204" pitchFamily="34" charset="0"/>
                <a:cs typeface="Arial" panose="020B0604020202020204" pitchFamily="34" charset="0"/>
              </a:rPr>
              <a:t> Relating to patients </a:t>
            </a:r>
            <a:endParaRPr lang="en-US" sz="1200" b="1" dirty="0">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5F46730C-0059-FA40-925D-8F8BC6A443AE}"/>
              </a:ext>
            </a:extLst>
          </p:cNvPr>
          <p:cNvSpPr/>
          <p:nvPr/>
        </p:nvSpPr>
        <p:spPr>
          <a:xfrm>
            <a:off x="4568539" y="3833451"/>
            <a:ext cx="679641" cy="369332"/>
          </a:xfrm>
          <a:prstGeom prst="rect">
            <a:avLst/>
          </a:prstGeom>
        </p:spPr>
        <p:txBody>
          <a:bodyPr wrap="square">
            <a:spAutoFit/>
          </a:bodyPr>
          <a:lstStyle/>
          <a:p>
            <a:pPr algn="ctr"/>
            <a:r>
              <a:rPr lang="en-IE" sz="600" b="1" dirty="0">
                <a:solidFill>
                  <a:schemeClr val="bg1"/>
                </a:solidFill>
                <a:latin typeface="Arial" panose="020B0604020202020204" pitchFamily="34" charset="0"/>
                <a:cs typeface="Arial" panose="020B0604020202020204" pitchFamily="34" charset="0"/>
              </a:rPr>
              <a:t>Role as a prof-</a:t>
            </a:r>
          </a:p>
          <a:p>
            <a:pPr algn="ctr"/>
            <a:r>
              <a:rPr lang="en-IE" sz="600" b="1" dirty="0">
                <a:solidFill>
                  <a:schemeClr val="bg1"/>
                </a:solidFill>
                <a:latin typeface="Arial" panose="020B0604020202020204" pitchFamily="34" charset="0"/>
                <a:cs typeface="Arial" panose="020B0604020202020204" pitchFamily="34" charset="0"/>
              </a:rPr>
              <a:t>essional</a:t>
            </a:r>
          </a:p>
        </p:txBody>
      </p:sp>
      <p:sp>
        <p:nvSpPr>
          <p:cNvPr id="52" name="Rectangle 51">
            <a:extLst>
              <a:ext uri="{FF2B5EF4-FFF2-40B4-BE49-F238E27FC236}">
                <a16:creationId xmlns:a16="http://schemas.microsoft.com/office/drawing/2014/main" id="{C610919F-B609-5E49-B2C1-D8DF13B6C1BC}"/>
              </a:ext>
            </a:extLst>
          </p:cNvPr>
          <p:cNvSpPr/>
          <p:nvPr/>
        </p:nvSpPr>
        <p:spPr>
          <a:xfrm>
            <a:off x="5900361" y="3864234"/>
            <a:ext cx="643228" cy="307777"/>
          </a:xfrm>
          <a:prstGeom prst="rect">
            <a:avLst/>
          </a:prstGeom>
        </p:spPr>
        <p:txBody>
          <a:bodyPr wrap="square">
            <a:spAutoFit/>
          </a:bodyPr>
          <a:lstStyle/>
          <a:p>
            <a:pPr algn="ctr"/>
            <a:r>
              <a:rPr lang="en-IE" sz="700" b="1" dirty="0">
                <a:solidFill>
                  <a:schemeClr val="bg1"/>
                </a:solidFill>
                <a:latin typeface="Arial" panose="020B0604020202020204" pitchFamily="34" charset="0"/>
                <a:cs typeface="Arial" panose="020B0604020202020204" pitchFamily="34" charset="0"/>
              </a:rPr>
              <a:t>Gender blindness</a:t>
            </a:r>
            <a:endParaRPr lang="en-US" sz="1200" b="1" dirty="0">
              <a:solidFill>
                <a:schemeClr val="bg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A11F0A3-DE50-C444-B503-0C8E63A8A0C7}"/>
              </a:ext>
            </a:extLst>
          </p:cNvPr>
          <p:cNvSpPr/>
          <p:nvPr/>
        </p:nvSpPr>
        <p:spPr>
          <a:xfrm>
            <a:off x="5151485" y="4487035"/>
            <a:ext cx="836951" cy="276999"/>
          </a:xfrm>
          <a:prstGeom prst="rect">
            <a:avLst/>
          </a:prstGeom>
        </p:spPr>
        <p:txBody>
          <a:bodyPr wrap="square">
            <a:spAutoFit/>
          </a:bodyPr>
          <a:lstStyle/>
          <a:p>
            <a:pPr algn="ctr"/>
            <a:r>
              <a:rPr lang="en-IE" sz="600" b="1" dirty="0">
                <a:solidFill>
                  <a:schemeClr val="bg1"/>
                </a:solidFill>
                <a:latin typeface="Arial" panose="020B0604020202020204" pitchFamily="34" charset="0"/>
                <a:cs typeface="Arial" panose="020B0604020202020204" pitchFamily="34" charset="0"/>
              </a:rPr>
              <a:t>Authentic clinical environment</a:t>
            </a:r>
          </a:p>
        </p:txBody>
      </p:sp>
      <p:pic>
        <p:nvPicPr>
          <p:cNvPr id="54" name="image2.png" descr="A screenshot of a cell phone&#10;&#10;Description automatically generated">
            <a:extLst>
              <a:ext uri="{FF2B5EF4-FFF2-40B4-BE49-F238E27FC236}">
                <a16:creationId xmlns:a16="http://schemas.microsoft.com/office/drawing/2014/main" id="{EBF48581-4985-9C4B-9A01-C0EF55116689}"/>
              </a:ext>
            </a:extLst>
          </p:cNvPr>
          <p:cNvPicPr/>
          <p:nvPr/>
        </p:nvPicPr>
        <p:blipFill rotWithShape="1">
          <a:blip r:embed="rId3"/>
          <a:srcRect l="20" t="632" r="20" b="68225"/>
          <a:stretch/>
        </p:blipFill>
        <p:spPr>
          <a:xfrm>
            <a:off x="2123437" y="3451842"/>
            <a:ext cx="2104462" cy="820335"/>
          </a:xfrm>
          <a:prstGeom prst="rect">
            <a:avLst/>
          </a:prstGeom>
          <a:ln/>
          <a:effectLst>
            <a:softEdge rad="0"/>
          </a:effectLst>
        </p:spPr>
      </p:pic>
      <p:pic>
        <p:nvPicPr>
          <p:cNvPr id="55" name="image2.png" descr="A screenshot of a cell phone&#10;&#10;Description automatically generated">
            <a:extLst>
              <a:ext uri="{FF2B5EF4-FFF2-40B4-BE49-F238E27FC236}">
                <a16:creationId xmlns:a16="http://schemas.microsoft.com/office/drawing/2014/main" id="{F55A832D-3264-E141-A575-9678541D7B33}"/>
              </a:ext>
            </a:extLst>
          </p:cNvPr>
          <p:cNvPicPr/>
          <p:nvPr/>
        </p:nvPicPr>
        <p:blipFill rotWithShape="1">
          <a:blip r:embed="rId3"/>
          <a:srcRect l="12674" t="88692" r="6133"/>
          <a:stretch/>
        </p:blipFill>
        <p:spPr>
          <a:xfrm>
            <a:off x="2123431" y="4255584"/>
            <a:ext cx="2104461" cy="310830"/>
          </a:xfrm>
          <a:prstGeom prst="rect">
            <a:avLst/>
          </a:prstGeom>
          <a:ln/>
        </p:spPr>
      </p:pic>
      <p:pic>
        <p:nvPicPr>
          <p:cNvPr id="15" name="Picture 14">
            <a:extLst>
              <a:ext uri="{FF2B5EF4-FFF2-40B4-BE49-F238E27FC236}">
                <a16:creationId xmlns:a16="http://schemas.microsoft.com/office/drawing/2014/main" id="{60148663-0EE0-C144-AD78-A59C0A9A5AE4}"/>
              </a:ext>
            </a:extLst>
          </p:cNvPr>
          <p:cNvPicPr>
            <a:picLocks noChangeAspect="1"/>
          </p:cNvPicPr>
          <p:nvPr/>
        </p:nvPicPr>
        <p:blipFill rotWithShape="1">
          <a:blip r:embed="rId4"/>
          <a:srcRect r="78669"/>
          <a:stretch/>
        </p:blipFill>
        <p:spPr>
          <a:xfrm>
            <a:off x="8590043" y="52126"/>
            <a:ext cx="474320" cy="690782"/>
          </a:xfrm>
          <a:prstGeom prst="rect">
            <a:avLst/>
          </a:prstGeom>
        </p:spPr>
      </p:pic>
      <p:sp>
        <p:nvSpPr>
          <p:cNvPr id="3" name="TextBox 2">
            <a:extLst>
              <a:ext uri="{FF2B5EF4-FFF2-40B4-BE49-F238E27FC236}">
                <a16:creationId xmlns:a16="http://schemas.microsoft.com/office/drawing/2014/main" id="{8DC1424D-147A-F64A-9084-67BD0716F0BE}"/>
              </a:ext>
            </a:extLst>
          </p:cNvPr>
          <p:cNvSpPr txBox="1"/>
          <p:nvPr/>
        </p:nvSpPr>
        <p:spPr>
          <a:xfrm>
            <a:off x="2123431" y="4566414"/>
            <a:ext cx="2104461" cy="246221"/>
          </a:xfrm>
          <a:prstGeom prst="rect">
            <a:avLst/>
          </a:prstGeom>
          <a:noFill/>
        </p:spPr>
        <p:txBody>
          <a:bodyPr wrap="square" rtlCol="0">
            <a:spAutoFit/>
          </a:bodyPr>
          <a:lstStyle/>
          <a:p>
            <a:r>
              <a:rPr lang="en-US" sz="500" dirty="0">
                <a:solidFill>
                  <a:schemeClr val="bg1"/>
                </a:solidFill>
              </a:rPr>
              <a:t>Figure 1: student confidence performing clinical examinations on male versus female patients</a:t>
            </a:r>
          </a:p>
        </p:txBody>
      </p:sp>
    </p:spTree>
  </p:cSld>
  <p:clrMapOvr>
    <a:masterClrMapping/>
  </p:clrMapOvr>
  <mc:AlternateContent xmlns:mc="http://schemas.openxmlformats.org/markup-compatibility/2006" xmlns:p14="http://schemas.microsoft.com/office/powerpoint/2010/main">
    <mc:Choice Requires="p14">
      <p:transition spd="slow" p14:dur="2000" advTm="183619"/>
    </mc:Choice>
    <mc:Fallback xmlns="">
      <p:transition spd="slow" advTm="183619"/>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On-screen Show (16:9)</PresentationFormat>
  <Paragraphs>70</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Simple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Scott Oliver</cp:lastModifiedBy>
  <cp:revision>3</cp:revision>
  <dcterms:modified xsi:type="dcterms:W3CDTF">2021-09-22T14:16:31Z</dcterms:modified>
</cp:coreProperties>
</file>