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432000" cy="19202400"/>
  <p:notesSz cx="7004050" cy="9290050"/>
  <p:defaultTextStyle>
    <a:defPPr>
      <a:defRPr lang="en-US"/>
    </a:defPPr>
    <a:lvl1pPr marL="0" algn="l" defTabSz="1998135" rtl="0" eaLnBrk="1" latinLnBrk="0" hangingPunct="1">
      <a:defRPr sz="3900" kern="1200">
        <a:solidFill>
          <a:schemeClr val="tx1"/>
        </a:solidFill>
        <a:latin typeface="+mn-lt"/>
        <a:ea typeface="+mn-ea"/>
        <a:cs typeface="+mn-cs"/>
      </a:defRPr>
    </a:lvl1pPr>
    <a:lvl2pPr marL="999068" algn="l" defTabSz="1998135" rtl="0" eaLnBrk="1" latinLnBrk="0" hangingPunct="1">
      <a:defRPr sz="3900" kern="1200">
        <a:solidFill>
          <a:schemeClr val="tx1"/>
        </a:solidFill>
        <a:latin typeface="+mn-lt"/>
        <a:ea typeface="+mn-ea"/>
        <a:cs typeface="+mn-cs"/>
      </a:defRPr>
    </a:lvl2pPr>
    <a:lvl3pPr marL="1998135" algn="l" defTabSz="1998135" rtl="0" eaLnBrk="1" latinLnBrk="0" hangingPunct="1">
      <a:defRPr sz="3900" kern="1200">
        <a:solidFill>
          <a:schemeClr val="tx1"/>
        </a:solidFill>
        <a:latin typeface="+mn-lt"/>
        <a:ea typeface="+mn-ea"/>
        <a:cs typeface="+mn-cs"/>
      </a:defRPr>
    </a:lvl3pPr>
    <a:lvl4pPr marL="2997204" algn="l" defTabSz="1998135" rtl="0" eaLnBrk="1" latinLnBrk="0" hangingPunct="1">
      <a:defRPr sz="3900" kern="1200">
        <a:solidFill>
          <a:schemeClr val="tx1"/>
        </a:solidFill>
        <a:latin typeface="+mn-lt"/>
        <a:ea typeface="+mn-ea"/>
        <a:cs typeface="+mn-cs"/>
      </a:defRPr>
    </a:lvl4pPr>
    <a:lvl5pPr marL="3996272" algn="l" defTabSz="1998135" rtl="0" eaLnBrk="1" latinLnBrk="0" hangingPunct="1">
      <a:defRPr sz="3900" kern="1200">
        <a:solidFill>
          <a:schemeClr val="tx1"/>
        </a:solidFill>
        <a:latin typeface="+mn-lt"/>
        <a:ea typeface="+mn-ea"/>
        <a:cs typeface="+mn-cs"/>
      </a:defRPr>
    </a:lvl5pPr>
    <a:lvl6pPr marL="4995339" algn="l" defTabSz="1998135" rtl="0" eaLnBrk="1" latinLnBrk="0" hangingPunct="1">
      <a:defRPr sz="3900" kern="1200">
        <a:solidFill>
          <a:schemeClr val="tx1"/>
        </a:solidFill>
        <a:latin typeface="+mn-lt"/>
        <a:ea typeface="+mn-ea"/>
        <a:cs typeface="+mn-cs"/>
      </a:defRPr>
    </a:lvl6pPr>
    <a:lvl7pPr marL="5994406" algn="l" defTabSz="1998135" rtl="0" eaLnBrk="1" latinLnBrk="0" hangingPunct="1">
      <a:defRPr sz="3900" kern="1200">
        <a:solidFill>
          <a:schemeClr val="tx1"/>
        </a:solidFill>
        <a:latin typeface="+mn-lt"/>
        <a:ea typeface="+mn-ea"/>
        <a:cs typeface="+mn-cs"/>
      </a:defRPr>
    </a:lvl7pPr>
    <a:lvl8pPr marL="6993475" algn="l" defTabSz="1998135" rtl="0" eaLnBrk="1" latinLnBrk="0" hangingPunct="1">
      <a:defRPr sz="3900" kern="1200">
        <a:solidFill>
          <a:schemeClr val="tx1"/>
        </a:solidFill>
        <a:latin typeface="+mn-lt"/>
        <a:ea typeface="+mn-ea"/>
        <a:cs typeface="+mn-cs"/>
      </a:defRPr>
    </a:lvl8pPr>
    <a:lvl9pPr marL="7992543" algn="l" defTabSz="1998135"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8" autoAdjust="0"/>
    <p:restoredTop sz="94676" autoAdjust="0"/>
  </p:normalViewPr>
  <p:slideViewPr>
    <p:cSldViewPr>
      <p:cViewPr varScale="1">
        <p:scale>
          <a:sx n="33" d="100"/>
          <a:sy n="33" d="100"/>
        </p:scale>
        <p:origin x="567" y="75"/>
      </p:cViewPr>
      <p:guideLst>
        <p:guide orient="horz" pos="6048"/>
        <p:guide pos="86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ryd\Desktop\Professionalism%20in%20Healthcare%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ryd\Desktop\Professionalism%20in%20Healthcare%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sz="1800" b="0" dirty="0">
                <a:solidFill>
                  <a:schemeClr val="tx1"/>
                </a:solidFill>
              </a:rPr>
              <a:t>Did you feel supported in personal development?</a:t>
            </a:r>
          </a:p>
        </c:rich>
      </c:tx>
      <c:layout>
        <c:manualLayout>
          <c:xMode val="edge"/>
          <c:yMode val="edge"/>
          <c:x val="0.17832904815469494"/>
          <c:y val="2.1099143546444835E-2"/>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GRAPHS!$BW$15</c:f>
              <c:strCache>
                <c:ptCount val="1"/>
                <c:pt idx="0">
                  <c:v>Yes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GRAPHS!$BV$16:$BV$17</c:f>
              <c:strCache>
                <c:ptCount val="2"/>
                <c:pt idx="0">
                  <c:v>Locum Doctor</c:v>
                </c:pt>
                <c:pt idx="1">
                  <c:v>Non-Locum Doctor</c:v>
                </c:pt>
              </c:strCache>
            </c:strRef>
          </c:cat>
          <c:val>
            <c:numRef>
              <c:f>GRAPHS!$BW$16:$BW$17</c:f>
              <c:numCache>
                <c:formatCode>General</c:formatCode>
                <c:ptCount val="2"/>
                <c:pt idx="0">
                  <c:v>4</c:v>
                </c:pt>
                <c:pt idx="1">
                  <c:v>19</c:v>
                </c:pt>
              </c:numCache>
            </c:numRef>
          </c:val>
          <c:extLst>
            <c:ext xmlns:c16="http://schemas.microsoft.com/office/drawing/2014/chart" uri="{C3380CC4-5D6E-409C-BE32-E72D297353CC}">
              <c16:uniqueId val="{00000000-B7E6-482D-AB5F-9FB8CDEEF03C}"/>
            </c:ext>
          </c:extLst>
        </c:ser>
        <c:ser>
          <c:idx val="1"/>
          <c:order val="1"/>
          <c:tx>
            <c:strRef>
              <c:f>GRAPHS!$BX$15</c:f>
              <c:strCache>
                <c:ptCount val="1"/>
                <c:pt idx="0">
                  <c:v>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GRAPHS!$BV$16:$BV$17</c:f>
              <c:strCache>
                <c:ptCount val="2"/>
                <c:pt idx="0">
                  <c:v>Locum Doctor</c:v>
                </c:pt>
                <c:pt idx="1">
                  <c:v>Non-Locum Doctor</c:v>
                </c:pt>
              </c:strCache>
            </c:strRef>
          </c:cat>
          <c:val>
            <c:numRef>
              <c:f>GRAPHS!$BX$16:$BX$17</c:f>
              <c:numCache>
                <c:formatCode>General</c:formatCode>
                <c:ptCount val="2"/>
                <c:pt idx="0">
                  <c:v>3</c:v>
                </c:pt>
                <c:pt idx="1">
                  <c:v>3</c:v>
                </c:pt>
              </c:numCache>
            </c:numRef>
          </c:val>
          <c:extLst>
            <c:ext xmlns:c16="http://schemas.microsoft.com/office/drawing/2014/chart" uri="{C3380CC4-5D6E-409C-BE32-E72D297353CC}">
              <c16:uniqueId val="{00000001-B7E6-482D-AB5F-9FB8CDEEF03C}"/>
            </c:ext>
          </c:extLst>
        </c:ser>
        <c:dLbls>
          <c:dLblPos val="ctr"/>
          <c:showLegendKey val="0"/>
          <c:showVal val="1"/>
          <c:showCatName val="0"/>
          <c:showSerName val="0"/>
          <c:showPercent val="0"/>
          <c:showBubbleSize val="0"/>
        </c:dLbls>
        <c:gapWidth val="50"/>
        <c:overlap val="100"/>
        <c:axId val="637516960"/>
        <c:axId val="637524032"/>
      </c:barChart>
      <c:catAx>
        <c:axId val="6375169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37524032"/>
        <c:crosses val="autoZero"/>
        <c:auto val="1"/>
        <c:lblAlgn val="ctr"/>
        <c:lblOffset val="100"/>
        <c:noMultiLvlLbl val="0"/>
      </c:catAx>
      <c:valAx>
        <c:axId val="637524032"/>
        <c:scaling>
          <c:orientation val="minMax"/>
        </c:scaling>
        <c:delete val="1"/>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GB" sz="1600"/>
                  <a:t>P = 0.132</a:t>
                </a:r>
              </a:p>
            </c:rich>
          </c:tx>
          <c:layout>
            <c:manualLayout>
              <c:xMode val="edge"/>
              <c:yMode val="edge"/>
              <c:x val="1.7973315835520587E-2"/>
              <c:y val="0.9074766695829688"/>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63751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n-GB" sz="1800" b="0" dirty="0">
                <a:solidFill>
                  <a:schemeClr val="tx1"/>
                </a:solidFill>
              </a:rPr>
              <a:t>DID you have a named senior clinician you could escalate PERSONAL AND CLINICAL issues to?</a:t>
            </a:r>
          </a:p>
        </c:rich>
      </c:tx>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GRAPHS!$AT$2</c:f>
              <c:strCache>
                <c:ptCount val="1"/>
                <c:pt idx="0">
                  <c:v>Yes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GRAPHS!$AS$3:$AS$4</c:f>
              <c:strCache>
                <c:ptCount val="2"/>
                <c:pt idx="0">
                  <c:v>Locum Doctor</c:v>
                </c:pt>
                <c:pt idx="1">
                  <c:v>Non-Locum Doctor</c:v>
                </c:pt>
              </c:strCache>
            </c:strRef>
          </c:cat>
          <c:val>
            <c:numRef>
              <c:f>GRAPHS!$AT$3:$AT$4</c:f>
              <c:numCache>
                <c:formatCode>General</c:formatCode>
                <c:ptCount val="2"/>
                <c:pt idx="0">
                  <c:v>2</c:v>
                </c:pt>
                <c:pt idx="1">
                  <c:v>21</c:v>
                </c:pt>
              </c:numCache>
            </c:numRef>
          </c:val>
          <c:extLst>
            <c:ext xmlns:c16="http://schemas.microsoft.com/office/drawing/2014/chart" uri="{C3380CC4-5D6E-409C-BE32-E72D297353CC}">
              <c16:uniqueId val="{00000000-4CA7-4A60-9104-359CE90AE386}"/>
            </c:ext>
          </c:extLst>
        </c:ser>
        <c:ser>
          <c:idx val="1"/>
          <c:order val="1"/>
          <c:tx>
            <c:strRef>
              <c:f>GRAPHS!$AU$2</c:f>
              <c:strCache>
                <c:ptCount val="1"/>
                <c:pt idx="0">
                  <c:v>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GRAPHS!$AS$3:$AS$4</c:f>
              <c:strCache>
                <c:ptCount val="2"/>
                <c:pt idx="0">
                  <c:v>Locum Doctor</c:v>
                </c:pt>
                <c:pt idx="1">
                  <c:v>Non-Locum Doctor</c:v>
                </c:pt>
              </c:strCache>
            </c:strRef>
          </c:cat>
          <c:val>
            <c:numRef>
              <c:f>GRAPHS!$AU$3:$AU$4</c:f>
              <c:numCache>
                <c:formatCode>General</c:formatCode>
                <c:ptCount val="2"/>
                <c:pt idx="0">
                  <c:v>5</c:v>
                </c:pt>
                <c:pt idx="1">
                  <c:v>1</c:v>
                </c:pt>
              </c:numCache>
            </c:numRef>
          </c:val>
          <c:extLst>
            <c:ext xmlns:c16="http://schemas.microsoft.com/office/drawing/2014/chart" uri="{C3380CC4-5D6E-409C-BE32-E72D297353CC}">
              <c16:uniqueId val="{00000001-4CA7-4A60-9104-359CE90AE386}"/>
            </c:ext>
          </c:extLst>
        </c:ser>
        <c:dLbls>
          <c:dLblPos val="ctr"/>
          <c:showLegendKey val="0"/>
          <c:showVal val="1"/>
          <c:showCatName val="0"/>
          <c:showSerName val="0"/>
          <c:showPercent val="0"/>
          <c:showBubbleSize val="0"/>
        </c:dLbls>
        <c:gapWidth val="50"/>
        <c:overlap val="100"/>
        <c:axId val="409602816"/>
        <c:axId val="783047664"/>
      </c:barChart>
      <c:catAx>
        <c:axId val="40960281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83047664"/>
        <c:crosses val="autoZero"/>
        <c:auto val="1"/>
        <c:lblAlgn val="ctr"/>
        <c:lblOffset val="100"/>
        <c:noMultiLvlLbl val="0"/>
      </c:catAx>
      <c:valAx>
        <c:axId val="783047664"/>
        <c:scaling>
          <c:orientation val="minMax"/>
        </c:scaling>
        <c:delete val="1"/>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GB" sz="1600"/>
                  <a:t>P = 0.001</a:t>
                </a:r>
              </a:p>
            </c:rich>
          </c:tx>
          <c:layout>
            <c:manualLayout>
              <c:xMode val="edge"/>
              <c:yMode val="edge"/>
              <c:x val="2.9276239663590439E-2"/>
              <c:y val="0.85715493477845406"/>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409602816"/>
        <c:crosses val="autoZero"/>
        <c:crossBetween val="between"/>
      </c:valAx>
      <c:spPr>
        <a:noFill/>
        <a:ln>
          <a:noFill/>
        </a:ln>
        <a:effectLst/>
      </c:spPr>
    </c:plotArea>
    <c:legend>
      <c:legendPos val="b"/>
      <c:layout>
        <c:manualLayout>
          <c:xMode val="edge"/>
          <c:yMode val="edge"/>
          <c:x val="0.42881141873394857"/>
          <c:y val="0.88175513496179347"/>
          <c:w val="0.37571041119860016"/>
          <c:h val="4.571813939924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6974800" y="0"/>
            <a:ext cx="457200" cy="1920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endParaRPr lang="en-US" dirty="0"/>
          </a:p>
        </p:txBody>
      </p:sp>
      <p:sp>
        <p:nvSpPr>
          <p:cNvPr id="16" name="Rectangle 15"/>
          <p:cNvSpPr/>
          <p:nvPr userDrawn="1"/>
        </p:nvSpPr>
        <p:spPr>
          <a:xfrm>
            <a:off x="-2" y="0"/>
            <a:ext cx="457200" cy="1920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endParaRPr lang="en-US" dirty="0"/>
          </a:p>
        </p:txBody>
      </p:sp>
      <p:sp>
        <p:nvSpPr>
          <p:cNvPr id="17" name="Rectangle 16"/>
          <p:cNvSpPr/>
          <p:nvPr userDrawn="1"/>
        </p:nvSpPr>
        <p:spPr>
          <a:xfrm>
            <a:off x="0" y="0"/>
            <a:ext cx="27432000" cy="2400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endParaRPr lang="en-US" dirty="0"/>
          </a:p>
        </p:txBody>
      </p:sp>
      <p:sp>
        <p:nvSpPr>
          <p:cNvPr id="18" name="Rectangle 17"/>
          <p:cNvSpPr/>
          <p:nvPr userDrawn="1"/>
        </p:nvSpPr>
        <p:spPr>
          <a:xfrm>
            <a:off x="0" y="17221200"/>
            <a:ext cx="27432000" cy="1981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endParaRPr lang="en-US" dirty="0"/>
          </a:p>
        </p:txBody>
      </p:sp>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768986"/>
            <a:ext cx="24688800" cy="3200400"/>
          </a:xfrm>
          <a:prstGeom prst="rect">
            <a:avLst/>
          </a:prstGeom>
        </p:spPr>
        <p:txBody>
          <a:bodyPr vert="horz" lIns="199814" tIns="99907" rIns="199814" bIns="99907" rtlCol="0" anchor="ctr">
            <a:normAutofit/>
          </a:bodyPr>
          <a:lstStyle/>
          <a:p>
            <a:r>
              <a:rPr lang="en-US" dirty="0"/>
              <a:t>Click to edit Master title style</a:t>
            </a:r>
          </a:p>
        </p:txBody>
      </p:sp>
      <p:sp>
        <p:nvSpPr>
          <p:cNvPr id="3" name="Text Placeholder 2"/>
          <p:cNvSpPr>
            <a:spLocks noGrp="1"/>
          </p:cNvSpPr>
          <p:nvPr>
            <p:ph type="body" idx="1"/>
          </p:nvPr>
        </p:nvSpPr>
        <p:spPr>
          <a:xfrm>
            <a:off x="1371600" y="4480562"/>
            <a:ext cx="24688800" cy="12672697"/>
          </a:xfrm>
          <a:prstGeom prst="rect">
            <a:avLst/>
          </a:prstGeom>
        </p:spPr>
        <p:txBody>
          <a:bodyPr vert="horz" lIns="199814" tIns="99907" rIns="199814" bIns="9990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71600" y="17797782"/>
            <a:ext cx="6400800" cy="1022350"/>
          </a:xfrm>
          <a:prstGeom prst="rect">
            <a:avLst/>
          </a:prstGeom>
        </p:spPr>
        <p:txBody>
          <a:bodyPr vert="horz" lIns="199814" tIns="99907" rIns="199814" bIns="99907" rtlCol="0" anchor="ctr"/>
          <a:lstStyle>
            <a:lvl1pPr algn="l">
              <a:defRPr sz="2700">
                <a:solidFill>
                  <a:schemeClr val="tx1">
                    <a:tint val="75000"/>
                  </a:schemeClr>
                </a:solidFill>
              </a:defRPr>
            </a:lvl1pPr>
          </a:lstStyle>
          <a:p>
            <a:fld id="{985D6BDF-9D0E-4E2B-85B8-D8F4790360C9}" type="datetimeFigureOut">
              <a:rPr lang="en-US" smtClean="0"/>
              <a:t>9/5/2021</a:t>
            </a:fld>
            <a:endParaRPr lang="en-US" dirty="0"/>
          </a:p>
        </p:txBody>
      </p:sp>
      <p:sp>
        <p:nvSpPr>
          <p:cNvPr id="5" name="Footer Placeholder 4"/>
          <p:cNvSpPr>
            <a:spLocks noGrp="1"/>
          </p:cNvSpPr>
          <p:nvPr>
            <p:ph type="ftr" sz="quarter" idx="3"/>
          </p:nvPr>
        </p:nvSpPr>
        <p:spPr>
          <a:xfrm>
            <a:off x="9372600" y="17797782"/>
            <a:ext cx="8686800" cy="1022350"/>
          </a:xfrm>
          <a:prstGeom prst="rect">
            <a:avLst/>
          </a:prstGeom>
        </p:spPr>
        <p:txBody>
          <a:bodyPr vert="horz" lIns="199814" tIns="99907" rIns="199814" bIns="99907" rtlCol="0" anchor="ctr"/>
          <a:lstStyle>
            <a:lvl1pPr algn="ctr">
              <a:defRPr sz="2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659600" y="17797782"/>
            <a:ext cx="6400800" cy="1022350"/>
          </a:xfrm>
          <a:prstGeom prst="rect">
            <a:avLst/>
          </a:prstGeom>
        </p:spPr>
        <p:txBody>
          <a:bodyPr vert="horz" lIns="199814" tIns="99907" rIns="199814" bIns="99907" rtlCol="0" anchor="ctr"/>
          <a:lstStyle>
            <a:lvl1pPr algn="r">
              <a:defRPr sz="27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998135" rtl="0" eaLnBrk="1" latinLnBrk="0" hangingPunct="1">
        <a:spcBef>
          <a:spcPct val="0"/>
        </a:spcBef>
        <a:buNone/>
        <a:defRPr sz="3600" kern="1200">
          <a:solidFill>
            <a:schemeClr val="tx1"/>
          </a:solidFill>
          <a:latin typeface="+mj-lt"/>
          <a:ea typeface="+mj-ea"/>
          <a:cs typeface="+mj-cs"/>
        </a:defRPr>
      </a:lvl1pPr>
    </p:titleStyle>
    <p:bodyStyle>
      <a:lvl1pPr marL="208139"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416278"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24418"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832556"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040696"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5494873"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6pPr>
      <a:lvl7pPr marL="6493941"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7pPr>
      <a:lvl8pPr marL="7493009"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8pPr>
      <a:lvl9pPr marL="8492076"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9pPr>
    </p:bodyStyle>
    <p:otherStyle>
      <a:defPPr>
        <a:defRPr lang="en-US"/>
      </a:defPPr>
      <a:lvl1pPr marL="0" algn="l" defTabSz="1998135" rtl="0" eaLnBrk="1" latinLnBrk="0" hangingPunct="1">
        <a:defRPr sz="3900" kern="1200">
          <a:solidFill>
            <a:schemeClr val="tx1"/>
          </a:solidFill>
          <a:latin typeface="+mn-lt"/>
          <a:ea typeface="+mn-ea"/>
          <a:cs typeface="+mn-cs"/>
        </a:defRPr>
      </a:lvl1pPr>
      <a:lvl2pPr marL="999068" algn="l" defTabSz="1998135" rtl="0" eaLnBrk="1" latinLnBrk="0" hangingPunct="1">
        <a:defRPr sz="3900" kern="1200">
          <a:solidFill>
            <a:schemeClr val="tx1"/>
          </a:solidFill>
          <a:latin typeface="+mn-lt"/>
          <a:ea typeface="+mn-ea"/>
          <a:cs typeface="+mn-cs"/>
        </a:defRPr>
      </a:lvl2pPr>
      <a:lvl3pPr marL="1998135" algn="l" defTabSz="1998135" rtl="0" eaLnBrk="1" latinLnBrk="0" hangingPunct="1">
        <a:defRPr sz="3900" kern="1200">
          <a:solidFill>
            <a:schemeClr val="tx1"/>
          </a:solidFill>
          <a:latin typeface="+mn-lt"/>
          <a:ea typeface="+mn-ea"/>
          <a:cs typeface="+mn-cs"/>
        </a:defRPr>
      </a:lvl3pPr>
      <a:lvl4pPr marL="2997204" algn="l" defTabSz="1998135" rtl="0" eaLnBrk="1" latinLnBrk="0" hangingPunct="1">
        <a:defRPr sz="3900" kern="1200">
          <a:solidFill>
            <a:schemeClr val="tx1"/>
          </a:solidFill>
          <a:latin typeface="+mn-lt"/>
          <a:ea typeface="+mn-ea"/>
          <a:cs typeface="+mn-cs"/>
        </a:defRPr>
      </a:lvl4pPr>
      <a:lvl5pPr marL="3996272" algn="l" defTabSz="1998135" rtl="0" eaLnBrk="1" latinLnBrk="0" hangingPunct="1">
        <a:defRPr sz="3900" kern="1200">
          <a:solidFill>
            <a:schemeClr val="tx1"/>
          </a:solidFill>
          <a:latin typeface="+mn-lt"/>
          <a:ea typeface="+mn-ea"/>
          <a:cs typeface="+mn-cs"/>
        </a:defRPr>
      </a:lvl5pPr>
      <a:lvl6pPr marL="4995339" algn="l" defTabSz="1998135" rtl="0" eaLnBrk="1" latinLnBrk="0" hangingPunct="1">
        <a:defRPr sz="3900" kern="1200">
          <a:solidFill>
            <a:schemeClr val="tx1"/>
          </a:solidFill>
          <a:latin typeface="+mn-lt"/>
          <a:ea typeface="+mn-ea"/>
          <a:cs typeface="+mn-cs"/>
        </a:defRPr>
      </a:lvl6pPr>
      <a:lvl7pPr marL="5994406" algn="l" defTabSz="1998135" rtl="0" eaLnBrk="1" latinLnBrk="0" hangingPunct="1">
        <a:defRPr sz="3900" kern="1200">
          <a:solidFill>
            <a:schemeClr val="tx1"/>
          </a:solidFill>
          <a:latin typeface="+mn-lt"/>
          <a:ea typeface="+mn-ea"/>
          <a:cs typeface="+mn-cs"/>
        </a:defRPr>
      </a:lvl7pPr>
      <a:lvl8pPr marL="6993475" algn="l" defTabSz="1998135" rtl="0" eaLnBrk="1" latinLnBrk="0" hangingPunct="1">
        <a:defRPr sz="3900" kern="1200">
          <a:solidFill>
            <a:schemeClr val="tx1"/>
          </a:solidFill>
          <a:latin typeface="+mn-lt"/>
          <a:ea typeface="+mn-ea"/>
          <a:cs typeface="+mn-cs"/>
        </a:defRPr>
      </a:lvl8pPr>
      <a:lvl9pPr marL="7992543" algn="l" defTabSz="1998135"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xml"/><Relationship Id="rId7" Type="http://schemas.openxmlformats.org/officeDocument/2006/relationships/hyperlink" Target="http://www.graphpad.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www.surveymonkey.com/" TargetMode="External"/><Relationship Id="rId11" Type="http://schemas.openxmlformats.org/officeDocument/2006/relationships/image" Target="../media/image2.png"/><Relationship Id="rId5" Type="http://schemas.openxmlformats.org/officeDocument/2006/relationships/hyperlink" Target="mailto:r.elmore841@hotmail.com" TargetMode="External"/><Relationship Id="rId10" Type="http://schemas.openxmlformats.org/officeDocument/2006/relationships/chart" Target="../charts/chart2.xml"/><Relationship Id="rId4" Type="http://schemas.openxmlformats.org/officeDocument/2006/relationships/hyperlink" Target="mailto:Cory.dunnigan@lanarkshire.scot.nhs.uk" TargetMode="Externa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3429000" y="0"/>
            <a:ext cx="20574000" cy="165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56" tIns="208139" rIns="83256" bIns="208139"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GB" sz="4000" b="1" i="0" dirty="0">
                <a:solidFill>
                  <a:schemeClr val="accent3">
                    <a:lumMod val="20000"/>
                    <a:lumOff val="80000"/>
                  </a:schemeClr>
                </a:solidFill>
                <a:effectLst/>
                <a:latin typeface="Calibri" panose="020F0502020204030204" pitchFamily="34" charset="0"/>
                <a:cs typeface="Calibri" panose="020F0502020204030204" pitchFamily="34" charset="0"/>
              </a:rPr>
              <a:t>The Locum Doctor – Current challenges and future improvements to maximise professional practice</a:t>
            </a:r>
            <a:endParaRPr lang="en-US" sz="4000"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2789706" y="1490109"/>
            <a:ext cx="226314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56" tIns="83256" rIns="83256" bIns="83256"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400" dirty="0">
                <a:solidFill>
                  <a:schemeClr val="accent3">
                    <a:lumMod val="20000"/>
                    <a:lumOff val="80000"/>
                  </a:schemeClr>
                </a:solidFill>
                <a:latin typeface="+mn-lt"/>
              </a:rPr>
              <a:t>Dr Cory Martin Dunnigan (1) and Dr Rachael Laura Elmore (1) </a:t>
            </a:r>
          </a:p>
          <a:p>
            <a:pPr algn="ctr" eaLnBrk="1" hangingPunct="1"/>
            <a:r>
              <a:rPr lang="en-US" sz="2400" dirty="0">
                <a:solidFill>
                  <a:schemeClr val="accent3">
                    <a:lumMod val="20000"/>
                    <a:lumOff val="80000"/>
                  </a:schemeClr>
                </a:solidFill>
                <a:latin typeface="+mn-lt"/>
              </a:rPr>
              <a:t>(1) NHS Lanarkshire                                                                                                                                                                        Both authors contributed equally to this poster</a:t>
            </a:r>
          </a:p>
        </p:txBody>
      </p:sp>
      <p:sp>
        <p:nvSpPr>
          <p:cNvPr id="24" name="TextBox 23"/>
          <p:cNvSpPr txBox="1"/>
          <p:nvPr/>
        </p:nvSpPr>
        <p:spPr>
          <a:xfrm>
            <a:off x="1066801" y="17907000"/>
            <a:ext cx="3373239" cy="1273141"/>
          </a:xfrm>
          <a:prstGeom prst="rect">
            <a:avLst/>
          </a:prstGeom>
          <a:solidFill>
            <a:schemeClr val="accent1">
              <a:lumMod val="40000"/>
              <a:lumOff val="60000"/>
            </a:schemeClr>
          </a:solidFill>
        </p:spPr>
        <p:txBody>
          <a:bodyPr wrap="none" lIns="41628" tIns="20814" rIns="41628" bIns="20814" rtlCol="0">
            <a:spAutoFit/>
          </a:bodyPr>
          <a:lstStyle/>
          <a:p>
            <a:r>
              <a:rPr lang="en-US" sz="1600" dirty="0"/>
              <a:t>Cory Dunnigan / Rachael Elmore</a:t>
            </a:r>
          </a:p>
          <a:p>
            <a:r>
              <a:rPr lang="en-US" sz="1600" dirty="0"/>
              <a:t>NHS Lanarkshire</a:t>
            </a:r>
          </a:p>
          <a:p>
            <a:r>
              <a:rPr lang="en-US" sz="1600" dirty="0">
                <a:hlinkClick r:id="rId4"/>
              </a:rPr>
              <a:t>Cory.dunnigan@lanarkshire.scot.nhs.uk</a:t>
            </a:r>
            <a:endParaRPr lang="en-US" sz="1600" dirty="0"/>
          </a:p>
          <a:p>
            <a:r>
              <a:rPr lang="en-US" sz="1600" dirty="0">
                <a:hlinkClick r:id="rId5"/>
              </a:rPr>
              <a:t>r.elmore841@hotmail.com</a:t>
            </a:r>
            <a:endParaRPr lang="en-US" sz="1600" dirty="0"/>
          </a:p>
          <a:p>
            <a:endParaRPr lang="en-US" sz="1600" dirty="0"/>
          </a:p>
        </p:txBody>
      </p:sp>
      <p:sp>
        <p:nvSpPr>
          <p:cNvPr id="25" name="TextBox 24"/>
          <p:cNvSpPr txBox="1"/>
          <p:nvPr/>
        </p:nvSpPr>
        <p:spPr>
          <a:xfrm>
            <a:off x="1066798" y="17336716"/>
            <a:ext cx="1231371" cy="472922"/>
          </a:xfrm>
          <a:prstGeom prst="rect">
            <a:avLst/>
          </a:prstGeom>
          <a:noFill/>
        </p:spPr>
        <p:txBody>
          <a:bodyPr wrap="none" lIns="41628" tIns="20814" rIns="41628" bIns="20814" rtlCol="0">
            <a:spAutoFit/>
          </a:bodyPr>
          <a:lstStyle/>
          <a:p>
            <a:r>
              <a:rPr lang="en-US" sz="2800" b="1" dirty="0"/>
              <a:t>Contact</a:t>
            </a:r>
          </a:p>
        </p:txBody>
      </p:sp>
      <p:sp>
        <p:nvSpPr>
          <p:cNvPr id="26" name="TextBox 25"/>
          <p:cNvSpPr txBox="1"/>
          <p:nvPr/>
        </p:nvSpPr>
        <p:spPr>
          <a:xfrm>
            <a:off x="9753600" y="17922240"/>
            <a:ext cx="15544800" cy="769600"/>
          </a:xfrm>
          <a:prstGeom prst="rect">
            <a:avLst/>
          </a:prstGeom>
          <a:noFill/>
        </p:spPr>
        <p:txBody>
          <a:bodyPr wrap="square" lIns="41628" tIns="41628" rIns="41628" bIns="41628" numCol="1" spcCol="208139" rtlCol="0">
            <a:noAutofit/>
          </a:bodyPr>
          <a:lstStyle/>
          <a:p>
            <a:pPr marL="208139" indent="-208139">
              <a:buFont typeface="+mj-lt"/>
              <a:buAutoNum type="arabicPeriod"/>
            </a:pPr>
            <a:r>
              <a:rPr lang="en-GB" sz="1400" b="0" i="0" dirty="0">
                <a:solidFill>
                  <a:srgbClr val="000000"/>
                </a:solidFill>
                <a:effectLst/>
                <a:latin typeface="Arial" panose="020B0604020202020204" pitchFamily="34" charset="0"/>
              </a:rPr>
              <a:t>General Medical Council (2018) </a:t>
            </a:r>
            <a:r>
              <a:rPr lang="en-GB" sz="1400" b="0" i="1" dirty="0">
                <a:solidFill>
                  <a:srgbClr val="000000"/>
                </a:solidFill>
                <a:effectLst/>
                <a:latin typeface="Arial" panose="020B0604020202020204" pitchFamily="34" charset="0"/>
              </a:rPr>
              <a:t>What our data tells us about locum doctors</a:t>
            </a:r>
            <a:r>
              <a:rPr lang="en-GB" sz="1400" b="0" i="0" dirty="0">
                <a:solidFill>
                  <a:srgbClr val="000000"/>
                </a:solidFill>
                <a:effectLst/>
                <a:latin typeface="Arial" panose="020B0604020202020204" pitchFamily="34" charset="0"/>
              </a:rPr>
              <a:t>, www.gmc-uk.org</a:t>
            </a:r>
            <a:r>
              <a:rPr lang="en-US" sz="1400" dirty="0"/>
              <a:t> </a:t>
            </a:r>
          </a:p>
          <a:p>
            <a:pPr marL="208139" indent="-208139">
              <a:buFont typeface="+mj-lt"/>
              <a:buAutoNum type="arabicPeriod"/>
            </a:pPr>
            <a:r>
              <a:rPr lang="en-US" sz="1400" dirty="0"/>
              <a:t> </a:t>
            </a:r>
            <a:r>
              <a:rPr lang="en-GB" sz="1400" b="0" i="0" dirty="0">
                <a:solidFill>
                  <a:srgbClr val="000000"/>
                </a:solidFill>
                <a:effectLst/>
                <a:latin typeface="Arial" panose="020B0604020202020204" pitchFamily="34" charset="0"/>
              </a:rPr>
              <a:t>J Ferguson, A </a:t>
            </a:r>
            <a:r>
              <a:rPr lang="en-GB" sz="1400" b="0" i="0" dirty="0" err="1">
                <a:solidFill>
                  <a:srgbClr val="000000"/>
                </a:solidFill>
                <a:effectLst/>
                <a:latin typeface="Arial" panose="020B0604020202020204" pitchFamily="34" charset="0"/>
              </a:rPr>
              <a:t>Tazzyman</a:t>
            </a:r>
            <a:r>
              <a:rPr lang="en-GB" sz="1400" b="0" i="0" dirty="0">
                <a:solidFill>
                  <a:srgbClr val="000000"/>
                </a:solidFill>
                <a:effectLst/>
                <a:latin typeface="Arial" panose="020B0604020202020204" pitchFamily="34" charset="0"/>
              </a:rPr>
              <a:t>, K Walshe et al. (2020) '‘You're just a locum’: professional identity and temporary workers in the medical profession', </a:t>
            </a:r>
            <a:r>
              <a:rPr lang="en-GB" sz="1400" b="0" i="1" dirty="0">
                <a:solidFill>
                  <a:srgbClr val="000000"/>
                </a:solidFill>
                <a:effectLst/>
                <a:latin typeface="Arial" panose="020B0604020202020204" pitchFamily="34" charset="0"/>
              </a:rPr>
              <a:t>Society of Health and Illness, </a:t>
            </a:r>
            <a:r>
              <a:rPr lang="en-GB" sz="1400" b="0" i="0" dirty="0">
                <a:solidFill>
                  <a:srgbClr val="000000"/>
                </a:solidFill>
                <a:effectLst/>
                <a:latin typeface="Arial" panose="020B0604020202020204" pitchFamily="34" charset="0"/>
              </a:rPr>
              <a:t>43(1), pp. 149-166.</a:t>
            </a:r>
            <a:endParaRPr lang="en-US" sz="1400" dirty="0"/>
          </a:p>
          <a:p>
            <a:pPr marL="208139" indent="-208139">
              <a:buFont typeface="+mj-lt"/>
              <a:buAutoNum type="arabicPeriod"/>
            </a:pPr>
            <a:r>
              <a:rPr lang="en-US" sz="1400" dirty="0"/>
              <a:t> </a:t>
            </a:r>
            <a:r>
              <a:rPr lang="en-GB" sz="1400" b="0" i="0" dirty="0">
                <a:solidFill>
                  <a:srgbClr val="000000"/>
                </a:solidFill>
                <a:effectLst/>
                <a:latin typeface="Arial" panose="020B0604020202020204" pitchFamily="34" charset="0"/>
              </a:rPr>
              <a:t>J Ferguson, K Walshe (2019) 'The quality and safety of locum doctors: a narrative review', </a:t>
            </a:r>
            <a:r>
              <a:rPr lang="en-GB" sz="1400" b="0" i="1" dirty="0">
                <a:solidFill>
                  <a:srgbClr val="000000"/>
                </a:solidFill>
                <a:effectLst/>
                <a:latin typeface="Arial" panose="020B0604020202020204" pitchFamily="34" charset="0"/>
              </a:rPr>
              <a:t>Journal of the Royal Society of Medicine, </a:t>
            </a:r>
            <a:r>
              <a:rPr lang="en-GB" sz="1400" b="0" i="0" dirty="0">
                <a:solidFill>
                  <a:srgbClr val="000000"/>
                </a:solidFill>
                <a:effectLst/>
                <a:latin typeface="Arial" panose="020B0604020202020204" pitchFamily="34" charset="0"/>
              </a:rPr>
              <a:t>112(11), pp. 462-471.</a:t>
            </a:r>
            <a:endParaRPr lang="en-US" sz="1400" dirty="0"/>
          </a:p>
        </p:txBody>
      </p:sp>
      <p:sp>
        <p:nvSpPr>
          <p:cNvPr id="27" name="TextBox 26"/>
          <p:cNvSpPr txBox="1"/>
          <p:nvPr/>
        </p:nvSpPr>
        <p:spPr>
          <a:xfrm>
            <a:off x="9753600" y="17336716"/>
            <a:ext cx="1720158" cy="472922"/>
          </a:xfrm>
          <a:prstGeom prst="rect">
            <a:avLst/>
          </a:prstGeom>
          <a:noFill/>
        </p:spPr>
        <p:txBody>
          <a:bodyPr wrap="none" lIns="41628" tIns="20814" rIns="41628" bIns="20814" rtlCol="0">
            <a:spAutoFit/>
          </a:bodyPr>
          <a:lstStyle/>
          <a:p>
            <a:r>
              <a:rPr lang="en-US" sz="2800" b="1" dirty="0"/>
              <a:t>References</a:t>
            </a:r>
          </a:p>
        </p:txBody>
      </p:sp>
      <p:sp>
        <p:nvSpPr>
          <p:cNvPr id="10" name="Text Box 189"/>
          <p:cNvSpPr txBox="1">
            <a:spLocks noChangeArrowheads="1"/>
          </p:cNvSpPr>
          <p:nvPr/>
        </p:nvSpPr>
        <p:spPr bwMode="auto">
          <a:xfrm>
            <a:off x="914400" y="3200400"/>
            <a:ext cx="8229600" cy="4200396"/>
          </a:xfrm>
          <a:prstGeom prst="rect">
            <a:avLst/>
          </a:prstGeom>
          <a:solidFill>
            <a:schemeClr val="bg1"/>
          </a:solidFill>
          <a:ln w="12700">
            <a:solidFill>
              <a:schemeClr val="accent1">
                <a:lumMod val="75000"/>
              </a:schemeClr>
            </a:solidFill>
          </a:ln>
          <a:effectLst/>
        </p:spPr>
        <p:txBody>
          <a:bodyPr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The rise in demands on primary and secondary care services, which outstrips increases in new permanent medical posts, has led to many health boards utilising locum doctors</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1</a:t>
            </a:r>
            <a:r>
              <a:rPr lang="en-GB" sz="1900" dirty="0">
                <a:effectLst/>
                <a:latin typeface="Calibri" panose="020F0502020204030204" pitchFamily="34" charset="0"/>
                <a:ea typeface="Calibri" panose="020F0502020204030204" pitchFamily="34" charset="0"/>
                <a:cs typeface="Arial" panose="020B0604020202020204" pitchFamily="34" charset="0"/>
              </a:rPr>
              <a:t>.  Despite locum doctors and permanent doctors being held to the same professional standards, the access to support and development opportunities are often not as readily available to </a:t>
            </a:r>
            <a:r>
              <a:rPr lang="en-GB" sz="1800" dirty="0">
                <a:effectLst/>
                <a:latin typeface="Calibri" panose="020F0502020204030204" pitchFamily="34" charset="0"/>
                <a:ea typeface="Calibri" panose="020F0502020204030204" pitchFamily="34" charset="0"/>
                <a:cs typeface="Arial" panose="020B0604020202020204" pitchFamily="34" charset="0"/>
              </a:rPr>
              <a:t>locums</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2</a:t>
            </a:r>
            <a:r>
              <a:rPr lang="en-GB" sz="1900" dirty="0">
                <a:effectLst/>
                <a:latin typeface="Calibri" panose="020F0502020204030204" pitchFamily="34" charset="0"/>
                <a:ea typeface="Calibri" panose="020F0502020204030204" pitchFamily="34" charset="0"/>
                <a:cs typeface="Arial" panose="020B0604020202020204" pitchFamily="34" charset="0"/>
              </a:rPr>
              <a:t>.  This apparent gulf in support available may partly explain why some studies suggest patient outcomes are poorer when they are cared for by doctors who are not in training or in a permanent post</a:t>
            </a:r>
            <a:r>
              <a:rPr lang="en-GB" sz="1900" baseline="30000" dirty="0">
                <a:effectLst/>
                <a:latin typeface="Calibri" panose="020F0502020204030204" pitchFamily="34" charset="0"/>
                <a:ea typeface="Calibri" panose="020F0502020204030204" pitchFamily="34" charset="0"/>
                <a:cs typeface="Arial" panose="020B0604020202020204" pitchFamily="34" charset="0"/>
              </a:rPr>
              <a:t>3</a:t>
            </a:r>
            <a:r>
              <a:rPr lang="en-GB" sz="19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The aim of our study is to investigate the reasons behind the perceived differences in standards of locum doctors and doctors in training posts.  </a:t>
            </a:r>
          </a:p>
          <a:p>
            <a:pPr>
              <a:lnSpc>
                <a:spcPct val="107000"/>
              </a:lnSpc>
              <a:spcAft>
                <a:spcPts val="800"/>
              </a:spcAft>
            </a:pPr>
            <a:endParaRPr lang="en-US" sz="1800" dirty="0">
              <a:latin typeface="Calibri" pitchFamily="34" charset="0"/>
            </a:endParaRPr>
          </a:p>
        </p:txBody>
      </p:sp>
      <p:sp>
        <p:nvSpPr>
          <p:cNvPr id="32" name="Rectangle 31"/>
          <p:cNvSpPr/>
          <p:nvPr/>
        </p:nvSpPr>
        <p:spPr>
          <a:xfrm>
            <a:off x="914400" y="2800350"/>
            <a:ext cx="8229600" cy="40005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rPr>
              <a:t>Background and Objectives</a:t>
            </a:r>
          </a:p>
        </p:txBody>
      </p:sp>
      <p:sp>
        <p:nvSpPr>
          <p:cNvPr id="15" name="Text Box 194"/>
          <p:cNvSpPr txBox="1">
            <a:spLocks noChangeArrowheads="1"/>
          </p:cNvSpPr>
          <p:nvPr/>
        </p:nvSpPr>
        <p:spPr bwMode="auto">
          <a:xfrm>
            <a:off x="9601200" y="3195556"/>
            <a:ext cx="8229600" cy="9734668"/>
          </a:xfrm>
          <a:prstGeom prst="rect">
            <a:avLst/>
          </a:prstGeom>
          <a:solidFill>
            <a:schemeClr val="bg1"/>
          </a:solidFill>
          <a:ln w="12700">
            <a:solidFill>
              <a:schemeClr val="accent1">
                <a:lumMod val="75000"/>
              </a:schemeClr>
            </a:solidFill>
          </a:ln>
          <a:effectLst/>
        </p:spPr>
        <p:txBody>
          <a:bodyPr wrap="square"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The answers given by locum doctors in the survey were compared to that of clinical fellows and doctors in training posts.  All participants were asked to answer based on their previous post prior to August changeover.  </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No locum doctor had an induction to the hospital that they were working in.  In contrast, all other doctors had an induction to their workplace.  Locum doctors were also found to be significantly less likely to feel part of the hospital team when compared to non-locum doctors (p = 0.022).    All of the locum doctors who did not feel part of the hospital team also felt they were viewed as less capable than non-locum doctors at a comparable grade</a:t>
            </a:r>
            <a:r>
              <a:rPr lang="en-GB" sz="1900"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No locum doctors who took part in the study had a named clinical or educational supervisor during their placement, compared to non-locum doctors who all had a supervisor.  Over half of locum doctors reported that they did not have a named senior clinician that they could discuss personal or clinical issues with </a:t>
            </a:r>
            <a:r>
              <a:rPr lang="en-GB" sz="1900" b="1" dirty="0">
                <a:effectLst/>
                <a:latin typeface="Calibri" panose="020F0502020204030204" pitchFamily="34" charset="0"/>
                <a:ea typeface="Calibri" panose="020F0502020204030204" pitchFamily="34" charset="0"/>
                <a:cs typeface="Arial" panose="020B0604020202020204" pitchFamily="34" charset="0"/>
              </a:rPr>
              <a:t>(Figure 1)</a:t>
            </a:r>
            <a:r>
              <a:rPr lang="en-GB" sz="1900" dirty="0">
                <a:effectLst/>
                <a:latin typeface="Calibri" panose="020F0502020204030204" pitchFamily="34" charset="0"/>
                <a:ea typeface="Calibri" panose="020F0502020204030204" pitchFamily="34" charset="0"/>
                <a:cs typeface="Arial" panose="020B0604020202020204" pitchFamily="34" charset="0"/>
              </a:rPr>
              <a:t>. </a:t>
            </a:r>
            <a:r>
              <a:rPr lang="en-GB" sz="1900" b="1" dirty="0">
                <a:effectLst/>
                <a:latin typeface="Calibri" panose="020F0502020204030204" pitchFamily="34" charset="0"/>
                <a:ea typeface="Calibri" panose="020F0502020204030204" pitchFamily="34" charset="0"/>
                <a:cs typeface="Arial" panose="020B0604020202020204" pitchFamily="34" charset="0"/>
              </a:rPr>
              <a:t> </a:t>
            </a:r>
            <a:r>
              <a:rPr lang="en-GB" sz="1900" dirty="0">
                <a:effectLst/>
                <a:latin typeface="Calibri" panose="020F0502020204030204" pitchFamily="34" charset="0"/>
                <a:ea typeface="Calibri" panose="020F0502020204030204" pitchFamily="34" charset="0"/>
                <a:cs typeface="Arial" panose="020B0604020202020204" pitchFamily="34" charset="0"/>
              </a:rPr>
              <a:t>Doctors in training posts and clinical fellows contrarily, were significantly more likely to have a named senior to report personal and clinical issues to (P = 0.001) and also issues to regarding the professionalism of other medical colleagues (P = 0.018).</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There was a trend which showed that locum doctors felt more unsupported in personal professional development than other doctor groups</a:t>
            </a:r>
            <a:r>
              <a:rPr lang="en-GB" sz="1900" dirty="0">
                <a:latin typeface="Calibri" panose="020F0502020204030204" pitchFamily="34" charset="0"/>
                <a:ea typeface="Calibri" panose="020F0502020204030204" pitchFamily="34" charset="0"/>
                <a:cs typeface="Arial" panose="020B0604020202020204" pitchFamily="34" charset="0"/>
              </a:rPr>
              <a:t> </a:t>
            </a:r>
            <a:r>
              <a:rPr lang="en-GB" sz="1900" b="1" dirty="0">
                <a:latin typeface="Calibri" panose="020F0502020204030204" pitchFamily="34" charset="0"/>
                <a:ea typeface="Calibri" panose="020F0502020204030204" pitchFamily="34" charset="0"/>
                <a:cs typeface="Arial" panose="020B0604020202020204" pitchFamily="34" charset="0"/>
              </a:rPr>
              <a:t>(Figure 2)</a:t>
            </a:r>
            <a:r>
              <a:rPr lang="en-GB" sz="1900" dirty="0">
                <a:latin typeface="Calibri" panose="020F0502020204030204" pitchFamily="34" charset="0"/>
                <a:ea typeface="Calibri" panose="020F0502020204030204" pitchFamily="34" charset="0"/>
                <a:cs typeface="Arial" panose="020B0604020202020204" pitchFamily="34" charset="0"/>
              </a:rPr>
              <a:t>.</a:t>
            </a:r>
            <a:r>
              <a:rPr lang="en-GB" sz="1900" b="1" dirty="0">
                <a:effectLst/>
                <a:latin typeface="Calibri" panose="020F0502020204030204" pitchFamily="34" charset="0"/>
                <a:ea typeface="Calibri" panose="020F0502020204030204" pitchFamily="34" charset="0"/>
                <a:cs typeface="Arial" panose="020B0604020202020204" pitchFamily="34" charset="0"/>
              </a:rPr>
              <a:t>  </a:t>
            </a:r>
            <a:r>
              <a:rPr lang="en-GB" sz="1900" dirty="0">
                <a:effectLst/>
                <a:latin typeface="Calibri" panose="020F0502020204030204" pitchFamily="34" charset="0"/>
                <a:ea typeface="Calibri" panose="020F0502020204030204" pitchFamily="34" charset="0"/>
                <a:cs typeface="Arial" panose="020B0604020202020204" pitchFamily="34" charset="0"/>
              </a:rPr>
              <a:t>This included support in developing clinical skills, teaching opportunities and reflective practice.</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Only one of the locum doctors who took part in this study had a formal appraisal, whereas the majority of all doctors in each group had a formal appraisal (P = 0.004). </a:t>
            </a:r>
          </a:p>
        </p:txBody>
      </p:sp>
      <p:sp>
        <p:nvSpPr>
          <p:cNvPr id="13" name="Text Box 192"/>
          <p:cNvSpPr txBox="1">
            <a:spLocks noChangeArrowheads="1"/>
          </p:cNvSpPr>
          <p:nvPr/>
        </p:nvSpPr>
        <p:spPr bwMode="auto">
          <a:xfrm>
            <a:off x="914400" y="8376270"/>
            <a:ext cx="8229600" cy="4553954"/>
          </a:xfrm>
          <a:prstGeom prst="rect">
            <a:avLst/>
          </a:prstGeom>
          <a:solidFill>
            <a:schemeClr val="bg1"/>
          </a:solidFill>
          <a:ln w="12700">
            <a:solidFill>
              <a:schemeClr val="accent1">
                <a:lumMod val="75000"/>
              </a:schemeClr>
            </a:solidFill>
          </a:ln>
          <a:effectLst/>
        </p:spPr>
        <p:txBody>
          <a:bodyPr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1900" dirty="0">
                <a:latin typeface="Calibri" pitchFamily="34" charset="0"/>
              </a:rPr>
              <a:t>Data was gathered from junior doctors within the Greater Glasgow and Clyde and Lanarkshire health boards using the online survey platform survey monkey (</a:t>
            </a:r>
            <a:r>
              <a:rPr lang="en-US" sz="1900" dirty="0">
                <a:latin typeface="Calibri" pitchFamily="34" charset="0"/>
                <a:hlinkClick r:id="rId6"/>
              </a:rPr>
              <a:t>www.surveymonkey.com</a:t>
            </a:r>
            <a:r>
              <a:rPr lang="en-US" sz="1900" dirty="0">
                <a:latin typeface="Calibri" pitchFamily="34" charset="0"/>
              </a:rPr>
              <a:t>). This survey was distributed via email with the assistance of hospital administration secretaries. Content of the survey focused on five main areas that related to maintaining high professional standards among doctors including; feeling part of a team, receiving an induction to the workplace, access to supervision, support with personal professional development, and access to appraisal. Inclusion criteria for the survey included junior doctors, working in hospital posts, prior to August 2021 </a:t>
            </a:r>
            <a:r>
              <a:rPr lang="en-US" sz="1900" b="1" dirty="0">
                <a:latin typeface="Calibri" pitchFamily="34" charset="0"/>
              </a:rPr>
              <a:t>(Table 1</a:t>
            </a:r>
            <a:r>
              <a:rPr lang="en-US" sz="1900" dirty="0">
                <a:latin typeface="Calibri" pitchFamily="34" charset="0"/>
              </a:rPr>
              <a:t>). The survey was accessible online for a period of two weeks.   </a:t>
            </a:r>
          </a:p>
          <a:p>
            <a:pPr eaLnBrk="1" hangingPunct="1"/>
            <a:endParaRPr lang="en-US" sz="1900" dirty="0">
              <a:latin typeface="Calibri" pitchFamily="34" charset="0"/>
            </a:endParaRPr>
          </a:p>
          <a:p>
            <a:pPr eaLnBrk="1" hangingPunct="1"/>
            <a:r>
              <a:rPr lang="en-US" sz="1900" dirty="0">
                <a:latin typeface="Calibri" pitchFamily="34" charset="0"/>
              </a:rPr>
              <a:t>Answers from different doctor groups were compared.  Two-tailed  Fisher’s exact test was used to quantify the significance of these findings through the online statistical analysis program GraphPad (</a:t>
            </a:r>
            <a:r>
              <a:rPr lang="en-US" sz="1900" dirty="0">
                <a:latin typeface="Calibri" pitchFamily="34" charset="0"/>
                <a:hlinkClick r:id="rId7"/>
              </a:rPr>
              <a:t>www.graphpad.com</a:t>
            </a:r>
            <a:r>
              <a:rPr lang="en-US" sz="1900" dirty="0">
                <a:latin typeface="Calibri" pitchFamily="34" charset="0"/>
              </a:rPr>
              <a:t>).  A P-value of less than 0.05 was used as defining a significant finding.</a:t>
            </a:r>
          </a:p>
        </p:txBody>
      </p:sp>
      <p:sp>
        <p:nvSpPr>
          <p:cNvPr id="34" name="Rectangle 33"/>
          <p:cNvSpPr/>
          <p:nvPr/>
        </p:nvSpPr>
        <p:spPr>
          <a:xfrm>
            <a:off x="914400" y="7976220"/>
            <a:ext cx="8229600" cy="40005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rPr>
              <a:t>Methods and Materials</a:t>
            </a:r>
          </a:p>
        </p:txBody>
      </p:sp>
      <p:sp>
        <p:nvSpPr>
          <p:cNvPr id="12" name="Text Box 191"/>
          <p:cNvSpPr txBox="1">
            <a:spLocks noChangeArrowheads="1"/>
          </p:cNvSpPr>
          <p:nvPr/>
        </p:nvSpPr>
        <p:spPr bwMode="auto">
          <a:xfrm>
            <a:off x="18288000" y="7460717"/>
            <a:ext cx="8229600" cy="4426483"/>
          </a:xfrm>
          <a:prstGeom prst="rect">
            <a:avLst/>
          </a:prstGeom>
          <a:solidFill>
            <a:schemeClr val="bg1"/>
          </a:solidFill>
          <a:ln w="12700">
            <a:solidFill>
              <a:schemeClr val="accent1">
                <a:lumMod val="75000"/>
              </a:schemeClr>
            </a:solidFill>
          </a:ln>
          <a:effectLst/>
        </p:spPr>
        <p:txBody>
          <a:bodyPr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This study has shown that locum doctors feel less supported and integrated within the hospital team than doctors in training</a:t>
            </a:r>
            <a:r>
              <a:rPr lang="en-GB" sz="1900" dirty="0">
                <a:latin typeface="Calibri" panose="020F0502020204030204" pitchFamily="34" charset="0"/>
                <a:ea typeface="Calibri" panose="020F0502020204030204" pitchFamily="34" charset="0"/>
                <a:cs typeface="Arial" panose="020B0604020202020204" pitchFamily="34" charset="0"/>
              </a:rPr>
              <a:t> and</a:t>
            </a:r>
            <a:r>
              <a:rPr lang="en-GB" sz="1900" dirty="0">
                <a:effectLst/>
                <a:latin typeface="Calibri" panose="020F0502020204030204" pitchFamily="34" charset="0"/>
                <a:ea typeface="Calibri" panose="020F0502020204030204" pitchFamily="34" charset="0"/>
                <a:cs typeface="Arial" panose="020B0604020202020204" pitchFamily="34" charset="0"/>
              </a:rPr>
              <a:t> clinical fellows.  The lack of clinical supervisor appears to have a knock-on effect where doctors feel unsupported in both personal development and raising concerns.  This could partially explain why there are potential poorer patient outcomes when being managed by locum doctors.   </a:t>
            </a:r>
            <a:r>
              <a:rPr lang="en-GB" sz="1900" dirty="0">
                <a:latin typeface="Calibri" panose="020F0502020204030204" pitchFamily="34" charset="0"/>
                <a:ea typeface="Calibri" panose="020F0502020204030204" pitchFamily="34" charset="0"/>
                <a:cs typeface="Arial" panose="020B0604020202020204" pitchFamily="34" charset="0"/>
              </a:rPr>
              <a:t>F</a:t>
            </a:r>
            <a:r>
              <a:rPr lang="en-GB" sz="1900" dirty="0">
                <a:effectLst/>
                <a:latin typeface="Calibri" panose="020F0502020204030204" pitchFamily="34" charset="0"/>
                <a:ea typeface="Calibri" panose="020F0502020204030204" pitchFamily="34" charset="0"/>
                <a:cs typeface="Arial" panose="020B0604020202020204" pitchFamily="34" charset="0"/>
              </a:rPr>
              <a:t>uture studies could investigate whether there is a link between these poorer outcomes and doctors who feel unsupported at work.</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Arial" panose="020B0604020202020204" pitchFamily="34" charset="0"/>
              </a:rPr>
              <a:t>As this study had only 29 respondents, this significantly reduced the ability for comparison between different doctor groups.  In future this could be addressed by including doctors from different health boards.  It would be  beneficial to include senior doctors and ascertain whether the contrasting views on available support as a locum and non-locum junior doctor are replicated with consultants.  </a:t>
            </a:r>
          </a:p>
        </p:txBody>
      </p:sp>
      <p:sp>
        <p:nvSpPr>
          <p:cNvPr id="35" name="Rectangle 34"/>
          <p:cNvSpPr/>
          <p:nvPr/>
        </p:nvSpPr>
        <p:spPr>
          <a:xfrm>
            <a:off x="18288000" y="7060667"/>
            <a:ext cx="8229600" cy="40005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rPr>
              <a:t>Discussion and limitations</a:t>
            </a:r>
          </a:p>
        </p:txBody>
      </p:sp>
      <p:sp>
        <p:nvSpPr>
          <p:cNvPr id="14" name="Text Box 193"/>
          <p:cNvSpPr txBox="1">
            <a:spLocks noChangeArrowheads="1"/>
          </p:cNvSpPr>
          <p:nvPr/>
        </p:nvSpPr>
        <p:spPr bwMode="auto">
          <a:xfrm>
            <a:off x="18288000" y="12438646"/>
            <a:ext cx="8229600" cy="4553954"/>
          </a:xfrm>
          <a:prstGeom prst="rect">
            <a:avLst/>
          </a:prstGeom>
          <a:solidFill>
            <a:schemeClr val="bg1"/>
          </a:solidFill>
          <a:ln w="12700">
            <a:solidFill>
              <a:schemeClr val="accent1">
                <a:lumMod val="75000"/>
              </a:schemeClr>
            </a:solidFill>
          </a:ln>
          <a:effectLst/>
        </p:spPr>
        <p:txBody>
          <a:bodyPr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l"/>
            <a:r>
              <a:rPr lang="en-GB" sz="1900" b="0" i="0" dirty="0">
                <a:solidFill>
                  <a:srgbClr val="222222"/>
                </a:solidFill>
                <a:effectLst/>
                <a:latin typeface="+mn-lt"/>
              </a:rPr>
              <a:t>There are many issues which impact on Locum doctors’ ability to practice medicine effectively. These issues include; not feeling part of the hospital team, lack of induction to the workplace, lack of access to senior clinical supervision for escalating of personal and professional concerns. Locum doctors felt less supported with personal professional development and often did not undergo formal appraisal. </a:t>
            </a:r>
          </a:p>
          <a:p>
            <a:pPr algn="l"/>
            <a:r>
              <a:rPr lang="en-GB" sz="1900" b="0" i="0" dirty="0">
                <a:solidFill>
                  <a:srgbClr val="222222"/>
                </a:solidFill>
                <a:effectLst/>
                <a:latin typeface="+mn-lt"/>
              </a:rPr>
              <a:t> </a:t>
            </a:r>
            <a:br>
              <a:rPr lang="en-GB" sz="1900" b="0" i="0" dirty="0">
                <a:solidFill>
                  <a:srgbClr val="222222"/>
                </a:solidFill>
                <a:effectLst/>
                <a:latin typeface="+mn-lt"/>
              </a:rPr>
            </a:br>
            <a:endParaRPr lang="en-GB" sz="1900" b="0" i="0" dirty="0">
              <a:solidFill>
                <a:srgbClr val="222222"/>
              </a:solidFill>
              <a:effectLst/>
              <a:latin typeface="+mn-lt"/>
            </a:endParaRPr>
          </a:p>
          <a:p>
            <a:pPr algn="l"/>
            <a:r>
              <a:rPr lang="en-GB" sz="1900" b="0" i="0" dirty="0">
                <a:solidFill>
                  <a:srgbClr val="222222"/>
                </a:solidFill>
                <a:effectLst/>
                <a:latin typeface="+mn-lt"/>
              </a:rPr>
              <a:t>Future improvements to supporting locum doctors could include offering induction to a new workplace. Locum doctors should be given access to a senior clinical supervisor to create a plan as to how best maximise their professional development while providing a service covering rota gaps. Furthermore, locum doctors should also undergo routine formal appraisal with a supervisor to ensure they are meeting the required professional standards all non-locum doctors are also held to.</a:t>
            </a:r>
            <a:endParaRPr lang="en-US" sz="1800" dirty="0">
              <a:latin typeface="Calibri" pitchFamily="34" charset="0"/>
            </a:endParaRPr>
          </a:p>
        </p:txBody>
      </p:sp>
      <p:sp>
        <p:nvSpPr>
          <p:cNvPr id="36" name="Rectangle 35"/>
          <p:cNvSpPr/>
          <p:nvPr/>
        </p:nvSpPr>
        <p:spPr>
          <a:xfrm>
            <a:off x="18288000" y="12038595"/>
            <a:ext cx="8229600" cy="40005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rPr>
              <a:t>Conclusions and Recommendations</a:t>
            </a:r>
          </a:p>
        </p:txBody>
      </p:sp>
      <p:graphicFrame>
        <p:nvGraphicFramePr>
          <p:cNvPr id="44" name="Content Placeholder 114" descr="Sample table with 4 columns, 7 rows." title="Sample Table"/>
          <p:cNvGraphicFramePr>
            <a:graphicFrameLocks/>
          </p:cNvGraphicFramePr>
          <p:nvPr>
            <p:extLst>
              <p:ext uri="{D42A27DB-BD31-4B8C-83A1-F6EECF244321}">
                <p14:modId xmlns:p14="http://schemas.microsoft.com/office/powerpoint/2010/main" val="4218509804"/>
              </p:ext>
            </p:extLst>
          </p:nvPr>
        </p:nvGraphicFramePr>
        <p:xfrm>
          <a:off x="914400" y="13478848"/>
          <a:ext cx="5446628" cy="2719938"/>
        </p:xfrm>
        <a:graphic>
          <a:graphicData uri="http://schemas.openxmlformats.org/drawingml/2006/table">
            <a:tbl>
              <a:tblPr firstRow="1" bandRow="1">
                <a:tableStyleId>{F5AB1C69-6EDB-4FF4-983F-18BD219EF322}</a:tableStyleId>
              </a:tblPr>
              <a:tblGrid>
                <a:gridCol w="2723314">
                  <a:extLst>
                    <a:ext uri="{9D8B030D-6E8A-4147-A177-3AD203B41FA5}">
                      <a16:colId xmlns:a16="http://schemas.microsoft.com/office/drawing/2014/main" val="20000"/>
                    </a:ext>
                  </a:extLst>
                </a:gridCol>
                <a:gridCol w="2723314">
                  <a:extLst>
                    <a:ext uri="{9D8B030D-6E8A-4147-A177-3AD203B41FA5}">
                      <a16:colId xmlns:a16="http://schemas.microsoft.com/office/drawing/2014/main" val="20001"/>
                    </a:ext>
                  </a:extLst>
                </a:gridCol>
              </a:tblGrid>
              <a:tr h="453323">
                <a:tc>
                  <a:txBody>
                    <a:bodyPr/>
                    <a:lstStyle/>
                    <a:p>
                      <a:r>
                        <a:rPr lang="en-US" sz="2000" dirty="0"/>
                        <a:t>Doctor Group</a:t>
                      </a:r>
                    </a:p>
                  </a:txBody>
                  <a:tcPr marL="76200" marR="76200" marT="20003" marB="20003" anchor="ctr">
                    <a:solidFill>
                      <a:schemeClr val="accent1">
                        <a:lumMod val="75000"/>
                      </a:schemeClr>
                    </a:solidFill>
                  </a:tcPr>
                </a:tc>
                <a:tc>
                  <a:txBody>
                    <a:bodyPr/>
                    <a:lstStyle/>
                    <a:p>
                      <a:pPr algn="ctr"/>
                      <a:r>
                        <a:rPr lang="en-US" sz="2000" dirty="0"/>
                        <a:t>Number of participants</a:t>
                      </a:r>
                    </a:p>
                  </a:txBody>
                  <a:tcPr marL="76200" marR="76200" marT="20003" marB="20003" anchor="ctr">
                    <a:solidFill>
                      <a:schemeClr val="accent1">
                        <a:lumMod val="75000"/>
                      </a:schemeClr>
                    </a:solidFill>
                  </a:tcPr>
                </a:tc>
                <a:extLst>
                  <a:ext uri="{0D108BD9-81ED-4DB2-BD59-A6C34878D82A}">
                    <a16:rowId xmlns:a16="http://schemas.microsoft.com/office/drawing/2014/main" val="10000"/>
                  </a:ext>
                </a:extLst>
              </a:tr>
              <a:tr h="453323">
                <a:tc>
                  <a:txBody>
                    <a:bodyPr/>
                    <a:lstStyle/>
                    <a:p>
                      <a:r>
                        <a:rPr lang="en-US" sz="2000" dirty="0"/>
                        <a:t>Foundation Year 2</a:t>
                      </a:r>
                    </a:p>
                  </a:txBody>
                  <a:tcPr marL="76200" marR="76200" marT="20003" marB="20003" anchor="ctr"/>
                </a:tc>
                <a:tc>
                  <a:txBody>
                    <a:bodyPr/>
                    <a:lstStyle/>
                    <a:p>
                      <a:pPr algn="ctr"/>
                      <a:r>
                        <a:rPr lang="en-US" sz="2000" dirty="0"/>
                        <a:t>3</a:t>
                      </a:r>
                    </a:p>
                  </a:txBody>
                  <a:tcPr marL="76200" marR="76200" marT="20003" marB="20003" anchor="ctr"/>
                </a:tc>
                <a:extLst>
                  <a:ext uri="{0D108BD9-81ED-4DB2-BD59-A6C34878D82A}">
                    <a16:rowId xmlns:a16="http://schemas.microsoft.com/office/drawing/2014/main" val="10001"/>
                  </a:ext>
                </a:extLst>
              </a:tr>
              <a:tr h="453323">
                <a:tc>
                  <a:txBody>
                    <a:bodyPr/>
                    <a:lstStyle/>
                    <a:p>
                      <a:r>
                        <a:rPr lang="en-US" sz="2000" dirty="0"/>
                        <a:t>Junior Trainees</a:t>
                      </a:r>
                    </a:p>
                  </a:txBody>
                  <a:tcPr marL="76200" marR="76200" marT="20003" marB="20003" anchor="ctr"/>
                </a:tc>
                <a:tc>
                  <a:txBody>
                    <a:bodyPr/>
                    <a:lstStyle/>
                    <a:p>
                      <a:pPr algn="ctr"/>
                      <a:r>
                        <a:rPr lang="en-US" sz="2000" dirty="0"/>
                        <a:t>8</a:t>
                      </a:r>
                    </a:p>
                  </a:txBody>
                  <a:tcPr marL="76200" marR="76200" marT="20003" marB="20003" anchor="ctr"/>
                </a:tc>
                <a:extLst>
                  <a:ext uri="{0D108BD9-81ED-4DB2-BD59-A6C34878D82A}">
                    <a16:rowId xmlns:a16="http://schemas.microsoft.com/office/drawing/2014/main" val="10002"/>
                  </a:ext>
                </a:extLst>
              </a:tr>
              <a:tr h="453323">
                <a:tc>
                  <a:txBody>
                    <a:bodyPr/>
                    <a:lstStyle/>
                    <a:p>
                      <a:r>
                        <a:rPr lang="en-US" sz="2000" dirty="0"/>
                        <a:t>Senior Trainees</a:t>
                      </a:r>
                    </a:p>
                  </a:txBody>
                  <a:tcPr marL="76200" marR="76200" marT="20003" marB="20003" anchor="ctr"/>
                </a:tc>
                <a:tc>
                  <a:txBody>
                    <a:bodyPr/>
                    <a:lstStyle/>
                    <a:p>
                      <a:pPr algn="ctr"/>
                      <a:r>
                        <a:rPr lang="en-US" sz="2000" dirty="0"/>
                        <a:t>3</a:t>
                      </a:r>
                    </a:p>
                  </a:txBody>
                  <a:tcPr marL="76200" marR="76200" marT="20003" marB="20003" anchor="ctr"/>
                </a:tc>
                <a:extLst>
                  <a:ext uri="{0D108BD9-81ED-4DB2-BD59-A6C34878D82A}">
                    <a16:rowId xmlns:a16="http://schemas.microsoft.com/office/drawing/2014/main" val="10003"/>
                  </a:ext>
                </a:extLst>
              </a:tr>
              <a:tr h="453323">
                <a:tc>
                  <a:txBody>
                    <a:bodyPr/>
                    <a:lstStyle/>
                    <a:p>
                      <a:r>
                        <a:rPr lang="en-US" sz="2000" dirty="0"/>
                        <a:t>Clinical Fellows</a:t>
                      </a:r>
                    </a:p>
                  </a:txBody>
                  <a:tcPr marL="76200" marR="76200" marT="20003" marB="20003" anchor="ctr"/>
                </a:tc>
                <a:tc>
                  <a:txBody>
                    <a:bodyPr/>
                    <a:lstStyle/>
                    <a:p>
                      <a:pPr algn="ctr"/>
                      <a:r>
                        <a:rPr lang="en-US" sz="2000" dirty="0"/>
                        <a:t>8</a:t>
                      </a:r>
                    </a:p>
                  </a:txBody>
                  <a:tcPr marL="76200" marR="76200" marT="20003" marB="20003" anchor="ctr"/>
                </a:tc>
                <a:extLst>
                  <a:ext uri="{0D108BD9-81ED-4DB2-BD59-A6C34878D82A}">
                    <a16:rowId xmlns:a16="http://schemas.microsoft.com/office/drawing/2014/main" val="10004"/>
                  </a:ext>
                </a:extLst>
              </a:tr>
              <a:tr h="453323">
                <a:tc>
                  <a:txBody>
                    <a:bodyPr/>
                    <a:lstStyle/>
                    <a:p>
                      <a:r>
                        <a:rPr lang="en-US" sz="2000" dirty="0"/>
                        <a:t>Locum </a:t>
                      </a:r>
                    </a:p>
                  </a:txBody>
                  <a:tcPr marL="76200" marR="76200" marT="20003" marB="20003" anchor="ctr"/>
                </a:tc>
                <a:tc>
                  <a:txBody>
                    <a:bodyPr/>
                    <a:lstStyle/>
                    <a:p>
                      <a:pPr algn="ctr"/>
                      <a:r>
                        <a:rPr lang="en-US" sz="2000" dirty="0"/>
                        <a:t>7</a:t>
                      </a:r>
                    </a:p>
                  </a:txBody>
                  <a:tcPr marL="76200" marR="76200" marT="20003" marB="20003" anchor="ctr"/>
                </a:tc>
                <a:extLst>
                  <a:ext uri="{0D108BD9-81ED-4DB2-BD59-A6C34878D82A}">
                    <a16:rowId xmlns:a16="http://schemas.microsoft.com/office/drawing/2014/main" val="10005"/>
                  </a:ext>
                </a:extLst>
              </a:tr>
            </a:tbl>
          </a:graphicData>
        </a:graphic>
      </p:graphicFrame>
      <p:sp>
        <p:nvSpPr>
          <p:cNvPr id="45" name="Rectangle 44"/>
          <p:cNvSpPr/>
          <p:nvPr/>
        </p:nvSpPr>
        <p:spPr>
          <a:xfrm>
            <a:off x="9601200" y="2795506"/>
            <a:ext cx="8229600" cy="40005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rPr>
              <a:t>Results</a:t>
            </a:r>
          </a:p>
        </p:txBody>
      </p:sp>
      <p:sp>
        <p:nvSpPr>
          <p:cNvPr id="53" name="Text Box 180"/>
          <p:cNvSpPr txBox="1">
            <a:spLocks noChangeArrowheads="1"/>
          </p:cNvSpPr>
          <p:nvPr/>
        </p:nvSpPr>
        <p:spPr bwMode="auto">
          <a:xfrm>
            <a:off x="914400" y="16338299"/>
            <a:ext cx="4500086" cy="28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628" tIns="20814" rIns="41628" bIns="2081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1600" b="1" dirty="0">
                <a:latin typeface="Calibri" pitchFamily="34" charset="0"/>
              </a:rPr>
              <a:t>Table 1.</a:t>
            </a:r>
            <a:r>
              <a:rPr lang="en-US" sz="1600" dirty="0">
                <a:latin typeface="Calibri" pitchFamily="34" charset="0"/>
              </a:rPr>
              <a:t> Breakdown of survey participants by job role</a:t>
            </a:r>
          </a:p>
        </p:txBody>
      </p:sp>
      <p:sp>
        <p:nvSpPr>
          <p:cNvPr id="37" name="Text Box 180"/>
          <p:cNvSpPr txBox="1">
            <a:spLocks noChangeArrowheads="1"/>
          </p:cNvSpPr>
          <p:nvPr/>
        </p:nvSpPr>
        <p:spPr bwMode="auto">
          <a:xfrm>
            <a:off x="18288000" y="6380535"/>
            <a:ext cx="7620000" cy="59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628" tIns="20814" rIns="41628" bIns="2081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800" b="1" dirty="0">
                <a:latin typeface="Calibri" pitchFamily="34" charset="0"/>
              </a:rPr>
              <a:t>Figure 2.</a:t>
            </a:r>
            <a:r>
              <a:rPr lang="en-US" sz="1800" dirty="0">
                <a:latin typeface="Calibri" pitchFamily="34" charset="0"/>
              </a:rPr>
              <a:t> Comparison of how well supported locum and non-locum doctors felt in personal development</a:t>
            </a:r>
          </a:p>
        </p:txBody>
      </p:sp>
      <p:pic>
        <p:nvPicPr>
          <p:cNvPr id="1026" name="Picture 2" descr="NHS Lanarkshire - Wikipedia">
            <a:extLst>
              <a:ext uri="{FF2B5EF4-FFF2-40B4-BE49-F238E27FC236}">
                <a16:creationId xmlns:a16="http://schemas.microsoft.com/office/drawing/2014/main" id="{254F290A-2920-47BC-8F16-E315B01250E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656" y="486989"/>
            <a:ext cx="1955657" cy="13282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HS Lanarkshire - Wikipedia">
            <a:extLst>
              <a:ext uri="{FF2B5EF4-FFF2-40B4-BE49-F238E27FC236}">
                <a16:creationId xmlns:a16="http://schemas.microsoft.com/office/drawing/2014/main" id="{4089B63B-43BC-4725-B0D2-2FDCC96240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12600" y="510560"/>
            <a:ext cx="1955657" cy="13282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Chart 29">
            <a:extLst>
              <a:ext uri="{FF2B5EF4-FFF2-40B4-BE49-F238E27FC236}">
                <a16:creationId xmlns:a16="http://schemas.microsoft.com/office/drawing/2014/main" id="{59E1AA15-D23B-414A-A716-FB7D2A5F3073}"/>
              </a:ext>
            </a:extLst>
          </p:cNvPr>
          <p:cNvGraphicFramePr>
            <a:graphicFrameLocks/>
          </p:cNvGraphicFramePr>
          <p:nvPr>
            <p:extLst>
              <p:ext uri="{D42A27DB-BD31-4B8C-83A1-F6EECF244321}">
                <p14:modId xmlns:p14="http://schemas.microsoft.com/office/powerpoint/2010/main" val="4168518200"/>
              </p:ext>
            </p:extLst>
          </p:nvPr>
        </p:nvGraphicFramePr>
        <p:xfrm>
          <a:off x="18288000" y="2743200"/>
          <a:ext cx="7467600" cy="361152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Chart 32">
            <a:extLst>
              <a:ext uri="{FF2B5EF4-FFF2-40B4-BE49-F238E27FC236}">
                <a16:creationId xmlns:a16="http://schemas.microsoft.com/office/drawing/2014/main" id="{0D7DF190-AAAB-4521-B257-7FC0FFCFC8FC}"/>
              </a:ext>
            </a:extLst>
          </p:cNvPr>
          <p:cNvGraphicFramePr>
            <a:graphicFrameLocks/>
          </p:cNvGraphicFramePr>
          <p:nvPr>
            <p:extLst>
              <p:ext uri="{D42A27DB-BD31-4B8C-83A1-F6EECF244321}">
                <p14:modId xmlns:p14="http://schemas.microsoft.com/office/powerpoint/2010/main" val="1759680002"/>
              </p:ext>
            </p:extLst>
          </p:nvPr>
        </p:nvGraphicFramePr>
        <p:xfrm>
          <a:off x="9601200" y="13111616"/>
          <a:ext cx="7086600" cy="3087170"/>
        </p:xfrm>
        <a:graphic>
          <a:graphicData uri="http://schemas.openxmlformats.org/drawingml/2006/chart">
            <c:chart xmlns:c="http://schemas.openxmlformats.org/drawingml/2006/chart" xmlns:r="http://schemas.openxmlformats.org/officeDocument/2006/relationships" r:id="rId10"/>
          </a:graphicData>
        </a:graphic>
      </p:graphicFrame>
      <p:sp>
        <p:nvSpPr>
          <p:cNvPr id="38" name="Text Box 180">
            <a:extLst>
              <a:ext uri="{FF2B5EF4-FFF2-40B4-BE49-F238E27FC236}">
                <a16:creationId xmlns:a16="http://schemas.microsoft.com/office/drawing/2014/main" id="{096AAA62-008A-4776-AEA8-C8BBB764F12D}"/>
              </a:ext>
            </a:extLst>
          </p:cNvPr>
          <p:cNvSpPr txBox="1">
            <a:spLocks noChangeArrowheads="1"/>
          </p:cNvSpPr>
          <p:nvPr/>
        </p:nvSpPr>
        <p:spPr bwMode="auto">
          <a:xfrm>
            <a:off x="9706515" y="16198786"/>
            <a:ext cx="8124285" cy="59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628" tIns="20814" rIns="41628" bIns="2081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800" b="1" dirty="0">
                <a:latin typeface="Calibri" pitchFamily="34" charset="0"/>
              </a:rPr>
              <a:t>Figure 1.</a:t>
            </a:r>
            <a:r>
              <a:rPr lang="en-US" sz="1800" dirty="0">
                <a:latin typeface="Calibri" pitchFamily="34" charset="0"/>
              </a:rPr>
              <a:t> Comparison of number of locum and non-locum doctors who had a named senior clinician they could escalate personal and clinical issues to</a:t>
            </a:r>
          </a:p>
        </p:txBody>
      </p:sp>
      <p:pic>
        <p:nvPicPr>
          <p:cNvPr id="9" name="Voice 002">
            <a:hlinkClick r:id="" action="ppaction://media"/>
            <a:extLst>
              <a:ext uri="{FF2B5EF4-FFF2-40B4-BE49-F238E27FC236}">
                <a16:creationId xmlns:a16="http://schemas.microsoft.com/office/drawing/2014/main" id="{68267468-98EC-4F44-9100-F7504D3373A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908000" y="17325830"/>
            <a:ext cx="304800" cy="304800"/>
          </a:xfrm>
          <a:prstGeom prst="rect">
            <a:avLst/>
          </a:prstGeom>
        </p:spPr>
      </p:pic>
    </p:spTree>
    <p:extLst>
      <p:ext uri="{BB962C8B-B14F-4D97-AF65-F5344CB8AC3E}">
        <p14:creationId xmlns:p14="http://schemas.microsoft.com/office/powerpoint/2010/main" val="2251251862"/>
      </p:ext>
    </p:extLst>
  </p:cSld>
  <p:clrMapOvr>
    <a:masterClrMapping/>
  </p:clrMapOvr>
  <mc:AlternateContent xmlns:mc="http://schemas.openxmlformats.org/markup-compatibility/2006">
    <mc:Choice xmlns:p14="http://schemas.microsoft.com/office/powerpoint/2010/main" Requires="p14">
      <p:transition spd="slow" p14:dur="2000" advTm="2982"/>
    </mc:Choice>
    <mc:Fallback>
      <p:transition spd="slow" advTm="2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7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Custom</PresentationFormat>
  <Paragraphs>57</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42x60</dc:title>
  <dc:creator>Jay Larson</dc:creator>
  <dc:description>Quality poster printing
www.genigraphics.com
1-800-790-4001</dc:description>
  <cp:lastModifiedBy>cory dunnigan</cp:lastModifiedBy>
  <cp:revision>125</cp:revision>
  <cp:lastPrinted>2013-02-12T02:21:55Z</cp:lastPrinted>
  <dcterms:created xsi:type="dcterms:W3CDTF">2013-02-10T21:14:48Z</dcterms:created>
  <dcterms:modified xsi:type="dcterms:W3CDTF">2021-09-05T19:51:19Z</dcterms:modified>
</cp:coreProperties>
</file>