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FD4C-3B71-465D-9FAD-6180B69B3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7D62BF-C311-4B66-AD85-DB33409A46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AAB3A-7D08-4C20-9329-6B5E5CD9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1CC58-0B34-4A30-84C4-770FB6B26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E955F-1F34-452E-BF43-B98F0405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20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FEB7-2678-46AA-B335-EB70312E0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C00B4-1E8B-4E3F-8069-87480FB61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59DF0-A45B-4200-8B4C-7F9486384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C6750-0305-4A4C-953E-9A79E3993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ABF91-5DA4-4D71-9224-589D0213D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370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FBD0FA-59B5-468B-A3B5-86DE795BAA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03AED-0F27-472A-B2AD-ECB5774BF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3B9A7-42C1-4F94-808E-5B17A525D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78126-115F-46AB-B9F6-2761608D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5A6E8-E691-4B83-9262-21B1B84D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996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9BB32-9F93-484E-A78D-813BED726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066F7-9B99-4F63-BF24-EDBEE1F59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5E6C4-62C7-473C-91E5-6D752381E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8C1A0-E6A4-44D3-A9BF-C6E514A17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DC10D-48EB-49B4-B512-B393DF1A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208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A92EC-6F53-42DA-9669-1BB5CDA52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C6047-F181-43D0-A6C4-CAEF89C15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680A4-E459-438D-A721-BBFA68C9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CA2DB-81C5-41F6-92A3-AE3EB89CF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51E1D-BBFB-471C-8AEC-0F450C82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359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2720B-30D3-481D-A157-DA0F8B39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4FDD4-09C4-4341-BAD6-677DD0162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09C274-989D-4801-A73E-3AE57E22C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7B258-80D8-4C62-9DC8-F0B8F0FB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6B677-956C-4ED0-A0FE-E64EEABF1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3A1C26-C158-46DD-AFE0-2C90377C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6848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14A6-BDA9-48A0-A377-A683C5FDD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9C80E-880F-48AA-A6F0-D55D47B83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09EBA-1F83-4A1F-A15B-EE9FB900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DA7C6D-1ADC-4A40-A9C1-6F8E5D93E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A6C3E7-C763-44AD-A2A1-C07F9F6EC3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71D271-C2D6-42B3-92EF-5BFF4925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17081-8B5D-4645-A051-0DA97312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07228D-7D67-44E4-8F3F-BB1164DA2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48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14053-BB65-441A-95D3-CD1EA8E9F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367657-B7D0-4A03-ACFB-6476BFF8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8CF35-E033-4072-B2B5-5F0F90A74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B1260-6B06-4A8E-9715-2C7DC7AB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89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13FC5C-7A53-4DC3-9B24-7F731C8A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5784A-1B0B-4E8D-9325-A90FDDEC1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F3509-CA7F-4876-9978-A8275680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461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660B-0320-404B-8073-953EE9E7C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C478C-3C95-43CD-999E-8195EE0EE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05E67-896D-4BE3-B889-03C8A219E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507CD7-F032-4E3B-A580-AFA6DEE5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3FF84-B243-4917-831A-25466EF64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D8073-D378-45D2-9BE7-01A3C99D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694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B90C6-267F-45E3-AB1B-BF81738E0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A467B4-C4CD-4196-B936-816FB29FF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6F83D-144F-4FAA-94F1-AF1DB1890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AB1E6-5907-4819-BC86-8FF62B7AF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AA654-0542-44D5-83BE-769DEB7F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1B73C-BA64-4CD1-B764-14DE7781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667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0F98B-F4D4-4818-A9BB-00183CC7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30798-8C94-4603-A1D2-C29E53618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8EF56-A405-44FB-9E7C-6B03C45F6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5824E-B970-4472-A497-DE00DF53F70D}" type="datetimeFigureOut">
              <a:rPr lang="en-CA" smtClean="0"/>
              <a:t>2021-09-01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9DF9A-2F9B-4EF9-807C-5EF2CF8FD4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CF7D0-FBD0-4A2D-B098-61358960EB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1DD14-5D7E-443D-AAC2-3EC7845498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733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47880-F253-4339-9317-CB194E06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38275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CA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development of professional identity in pre-clinical medical students</a:t>
            </a:r>
            <a:br>
              <a:rPr lang="en-CA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a Canadian medical school.</a:t>
            </a:r>
            <a:b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Jinelle. </a:t>
            </a:r>
            <a:r>
              <a:rPr lang="en-C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Ramlackhansingh</a:t>
            </a:r>
            <a:r>
              <a:rPr lang="en-C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MBBS, </a:t>
            </a:r>
            <a:r>
              <a:rPr lang="en-C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MRCPCH</a:t>
            </a:r>
            <a:r>
              <a:rPr lang="en-C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MPH, MEd, PhD candidate </a:t>
            </a:r>
            <a:br>
              <a:rPr lang="en-C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Memorial University, Newfoundland, Canada.</a:t>
            </a:r>
            <a:r>
              <a:rPr kumimoji="0" lang="en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br>
              <a:rPr kumimoji="0" lang="en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jramlackhans@mun.ca</a:t>
            </a:r>
            <a:br>
              <a:rPr lang="en-C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C397D-73B2-4AF0-9D16-C7F887E36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" y="1747044"/>
            <a:ext cx="11229975" cy="4829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Research: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873AB7-CF05-4A46-A004-B82B9CBEB5D0}"/>
              </a:ext>
            </a:extLst>
          </p:cNvPr>
          <p:cNvSpPr txBox="1"/>
          <p:nvPr/>
        </p:nvSpPr>
        <p:spPr>
          <a:xfrm>
            <a:off x="123825" y="1438275"/>
            <a:ext cx="4749166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research was a two-year longitudinal 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ethnography.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structuralist perspective-</a:t>
            </a:r>
            <a:r>
              <a:rPr lang="en-CA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Bourdieu</a:t>
            </a:r>
            <a:r>
              <a:rPr lang="en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CA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Foucault.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groups and interviews carried out.</a:t>
            </a: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B64A1CF-9B3C-4B0C-9884-95CF69CB199B}"/>
              </a:ext>
            </a:extLst>
          </p:cNvPr>
          <p:cNvSpPr/>
          <p:nvPr/>
        </p:nvSpPr>
        <p:spPr>
          <a:xfrm>
            <a:off x="4827271" y="2107158"/>
            <a:ext cx="1075689" cy="41656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E48CD-8176-40CD-B10A-32E943204CAA}"/>
              </a:ext>
            </a:extLst>
          </p:cNvPr>
          <p:cNvSpPr txBox="1"/>
          <p:nvPr/>
        </p:nvSpPr>
        <p:spPr>
          <a:xfrm>
            <a:off x="5947411" y="1378357"/>
            <a:ext cx="2743200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Canada, The Royal College of Physicians and Surgeons endorses the CanMEDS roles as the ideology of a “good doctor”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67B38F-6D4A-4EDF-B351-47972D11BA88}"/>
              </a:ext>
            </a:extLst>
          </p:cNvPr>
          <p:cNvSpPr txBox="1"/>
          <p:nvPr/>
        </p:nvSpPr>
        <p:spPr>
          <a:xfrm>
            <a:off x="9619" y="4006527"/>
            <a:ext cx="339852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Roles are: Medical expert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leader, health advocate, scholar, communicator, collaborator, and professional</a:t>
            </a:r>
          </a:p>
        </p:txBody>
      </p:sp>
      <p:sp>
        <p:nvSpPr>
          <p:cNvPr id="11" name="Arrow: Left-Up 10">
            <a:extLst>
              <a:ext uri="{FF2B5EF4-FFF2-40B4-BE49-F238E27FC236}">
                <a16:creationId xmlns:a16="http://schemas.microsoft.com/office/drawing/2014/main" id="{FA9267E3-B43B-48C9-A5AC-7D7165862D35}"/>
              </a:ext>
            </a:extLst>
          </p:cNvPr>
          <p:cNvSpPr/>
          <p:nvPr/>
        </p:nvSpPr>
        <p:spPr>
          <a:xfrm>
            <a:off x="3423158" y="3132683"/>
            <a:ext cx="4207002" cy="1378357"/>
          </a:xfrm>
          <a:prstGeom prst="leftUp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231CAB30-CE4B-475F-B52F-03D33D2A1521}"/>
              </a:ext>
            </a:extLst>
          </p:cNvPr>
          <p:cNvSpPr/>
          <p:nvPr/>
        </p:nvSpPr>
        <p:spPr>
          <a:xfrm>
            <a:off x="3456621" y="4777951"/>
            <a:ext cx="87032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9B5F0A-1429-4248-97B8-B0B1A5619A5D}"/>
              </a:ext>
            </a:extLst>
          </p:cNvPr>
          <p:cNvSpPr txBox="1"/>
          <p:nvPr/>
        </p:nvSpPr>
        <p:spPr>
          <a:xfrm>
            <a:off x="4392071" y="4870636"/>
            <a:ext cx="233991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/>
              <a:t>FORMAL CURRICULUM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3AC4A1-E1E0-48AC-A7E0-38072B3685B0}"/>
              </a:ext>
            </a:extLst>
          </p:cNvPr>
          <p:cNvSpPr txBox="1"/>
          <p:nvPr/>
        </p:nvSpPr>
        <p:spPr>
          <a:xfrm>
            <a:off x="4329813" y="5634350"/>
            <a:ext cx="245167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 Curriculum=Speciality Interest Groups and Shadowing on wards</a:t>
            </a:r>
          </a:p>
        </p:txBody>
      </p:sp>
      <p:sp>
        <p:nvSpPr>
          <p:cNvPr id="18" name="Plus Sign 17">
            <a:extLst>
              <a:ext uri="{FF2B5EF4-FFF2-40B4-BE49-F238E27FC236}">
                <a16:creationId xmlns:a16="http://schemas.microsoft.com/office/drawing/2014/main" id="{C43B8B5C-B89B-46E8-B7CC-0A198D7EAC75}"/>
              </a:ext>
            </a:extLst>
          </p:cNvPr>
          <p:cNvSpPr/>
          <p:nvPr/>
        </p:nvSpPr>
        <p:spPr>
          <a:xfrm>
            <a:off x="5239511" y="5149718"/>
            <a:ext cx="528320" cy="4846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1" name="Graphic 20" descr="Doctor female with solid fill">
            <a:extLst>
              <a:ext uri="{FF2B5EF4-FFF2-40B4-BE49-F238E27FC236}">
                <a16:creationId xmlns:a16="http://schemas.microsoft.com/office/drawing/2014/main" id="{16A76791-57A0-4E08-A278-85D90BC4B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91685" y="1297927"/>
            <a:ext cx="1456174" cy="178253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947E37B-E28E-4216-8BAA-7F82D48E30CE}"/>
              </a:ext>
            </a:extLst>
          </p:cNvPr>
          <p:cNvSpPr txBox="1"/>
          <p:nvPr/>
        </p:nvSpPr>
        <p:spPr>
          <a:xfrm>
            <a:off x="8911780" y="4770501"/>
            <a:ext cx="3173666" cy="2031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Playing the game to succeed.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in clinical skills. </a:t>
            </a:r>
          </a:p>
          <a:p>
            <a:r>
              <a:rPr lang="en-CA">
                <a:latin typeface="Times New Roman" panose="02020603050405020304" pitchFamily="18" charset="0"/>
                <a:cs typeface="Times New Roman" panose="02020603050405020304" pitchFamily="18" charset="0"/>
              </a:rPr>
              <a:t>Accepting hierarchy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bullying.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 for clinical experiences.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Gaze.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653F76B-72B3-456D-9782-E24E0C9FAC44}"/>
              </a:ext>
            </a:extLst>
          </p:cNvPr>
          <p:cNvSpPr/>
          <p:nvPr/>
        </p:nvSpPr>
        <p:spPr>
          <a:xfrm>
            <a:off x="6768969" y="4777951"/>
            <a:ext cx="2142811" cy="1979872"/>
          </a:xfrm>
          <a:prstGeom prst="rightArrow">
            <a:avLst>
              <a:gd name="adj1" fmla="val 9108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Hidden Curriculum</a:t>
            </a:r>
          </a:p>
        </p:txBody>
      </p:sp>
      <p:sp>
        <p:nvSpPr>
          <p:cNvPr id="26" name="Arrow: Up 25">
            <a:extLst>
              <a:ext uri="{FF2B5EF4-FFF2-40B4-BE49-F238E27FC236}">
                <a16:creationId xmlns:a16="http://schemas.microsoft.com/office/drawing/2014/main" id="{1466340A-C662-428F-9E53-9551E8CD4FDD}"/>
              </a:ext>
            </a:extLst>
          </p:cNvPr>
          <p:cNvSpPr/>
          <p:nvPr/>
        </p:nvSpPr>
        <p:spPr>
          <a:xfrm>
            <a:off x="10534904" y="2939795"/>
            <a:ext cx="484632" cy="18307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307E57-3569-4B0B-A396-F604A83FB3C7}"/>
              </a:ext>
            </a:extLst>
          </p:cNvPr>
          <p:cNvSpPr txBox="1"/>
          <p:nvPr/>
        </p:nvSpPr>
        <p:spPr>
          <a:xfrm>
            <a:off x="9608693" y="3637195"/>
            <a:ext cx="22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Identity</a:t>
            </a:r>
          </a:p>
        </p:txBody>
      </p:sp>
      <p:pic>
        <p:nvPicPr>
          <p:cNvPr id="30" name="Picture 2" descr="Memorial's Logo">
            <a:extLst>
              <a:ext uri="{FF2B5EF4-FFF2-40B4-BE49-F238E27FC236}">
                <a16:creationId xmlns:a16="http://schemas.microsoft.com/office/drawing/2014/main" id="{BDD45B82-92F6-4849-BBFB-88337D73B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778000" cy="106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Arrow: Right 31">
            <a:extLst>
              <a:ext uri="{FF2B5EF4-FFF2-40B4-BE49-F238E27FC236}">
                <a16:creationId xmlns:a16="http://schemas.microsoft.com/office/drawing/2014/main" id="{6EC3BEFC-893F-4FD8-AFD2-98E0BA9C90BB}"/>
              </a:ext>
            </a:extLst>
          </p:cNvPr>
          <p:cNvSpPr/>
          <p:nvPr/>
        </p:nvSpPr>
        <p:spPr>
          <a:xfrm>
            <a:off x="8690611" y="2107158"/>
            <a:ext cx="1713229" cy="41656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0487A1-8F21-4BE1-BF61-2C9D1FB656C6}"/>
              </a:ext>
            </a:extLst>
          </p:cNvPr>
          <p:cNvSpPr txBox="1"/>
          <p:nvPr/>
        </p:nvSpPr>
        <p:spPr>
          <a:xfrm>
            <a:off x="1739265" y="5717173"/>
            <a:ext cx="223393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 declare I have no conflicts of interest. Ethics approval gained from local ethics board</a:t>
            </a:r>
            <a:r>
              <a:rPr kumimoji="0" lang="en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br>
              <a:rPr kumimoji="0" lang="en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856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088"/>
    </mc:Choice>
    <mc:Fallback xmlns="">
      <p:transition spd="slow" advTm="185088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173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The development of professional identity in pre-clinical medical students  at a Canadian medical school. Dr. Jinelle. Ramlackhansingh MBBS, MRCPCH, MPH, MEd, PhD candidate  Memorial University, Newfoundland, Canada.   jramlackhans@mun.ca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development of professional identity in pre-clinical medical students at a Canadian medical school. Dr. Jinelle. Ramlackhansingh MBBS, MRCPCH, MPH, MEd, PhD candidate, Memorial University., Newfoundland, Canada. I declare I have no conflicts of interest. </dc:title>
  <dc:creator>JINELLE RAMLACKHANSINGH</dc:creator>
  <cp:lastModifiedBy>Scott Oliver</cp:lastModifiedBy>
  <cp:revision>36</cp:revision>
  <dcterms:created xsi:type="dcterms:W3CDTF">2021-08-14T18:12:55Z</dcterms:created>
  <dcterms:modified xsi:type="dcterms:W3CDTF">2021-09-01T20:45:48Z</dcterms:modified>
</cp:coreProperties>
</file>